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7"/>
  </p:notesMasterIdLst>
  <p:sldIdLst>
    <p:sldId id="256" r:id="rId2"/>
    <p:sldId id="300" r:id="rId3"/>
    <p:sldId id="264" r:id="rId4"/>
    <p:sldId id="401" r:id="rId5"/>
    <p:sldId id="399" r:id="rId6"/>
    <p:sldId id="302" r:id="rId7"/>
    <p:sldId id="417" r:id="rId8"/>
    <p:sldId id="418" r:id="rId9"/>
    <p:sldId id="345" r:id="rId10"/>
    <p:sldId id="517" r:id="rId11"/>
    <p:sldId id="432" r:id="rId12"/>
    <p:sldId id="434" r:id="rId13"/>
    <p:sldId id="435" r:id="rId14"/>
    <p:sldId id="437" r:id="rId15"/>
    <p:sldId id="428" r:id="rId16"/>
    <p:sldId id="436" r:id="rId17"/>
    <p:sldId id="360" r:id="rId18"/>
    <p:sldId id="439" r:id="rId19"/>
    <p:sldId id="438" r:id="rId20"/>
    <p:sldId id="440" r:id="rId21"/>
    <p:sldId id="431" r:id="rId22"/>
    <p:sldId id="425" r:id="rId23"/>
    <p:sldId id="444" r:id="rId24"/>
    <p:sldId id="441" r:id="rId25"/>
    <p:sldId id="442" r:id="rId26"/>
    <p:sldId id="443" r:id="rId27"/>
    <p:sldId id="419" r:id="rId28"/>
    <p:sldId id="359" r:id="rId29"/>
    <p:sldId id="445" r:id="rId30"/>
    <p:sldId id="420" r:id="rId31"/>
    <p:sldId id="422" r:id="rId32"/>
    <p:sldId id="446" r:id="rId33"/>
    <p:sldId id="423" r:id="rId34"/>
    <p:sldId id="451" r:id="rId35"/>
    <p:sldId id="452" r:id="rId36"/>
    <p:sldId id="453" r:id="rId37"/>
    <p:sldId id="427" r:id="rId38"/>
    <p:sldId id="429" r:id="rId39"/>
    <p:sldId id="461" r:id="rId40"/>
    <p:sldId id="449" r:id="rId41"/>
    <p:sldId id="459" r:id="rId42"/>
    <p:sldId id="460" r:id="rId43"/>
    <p:sldId id="458" r:id="rId44"/>
    <p:sldId id="454" r:id="rId45"/>
    <p:sldId id="471" r:id="rId46"/>
    <p:sldId id="475" r:id="rId47"/>
    <p:sldId id="476" r:id="rId48"/>
    <p:sldId id="462" r:id="rId49"/>
    <p:sldId id="502" r:id="rId50"/>
    <p:sldId id="463" r:id="rId51"/>
    <p:sldId id="430" r:id="rId52"/>
    <p:sldId id="470" r:id="rId53"/>
    <p:sldId id="465" r:id="rId54"/>
    <p:sldId id="467" r:id="rId55"/>
    <p:sldId id="473" r:id="rId56"/>
    <p:sldId id="490" r:id="rId57"/>
    <p:sldId id="501" r:id="rId58"/>
    <p:sldId id="500" r:id="rId59"/>
    <p:sldId id="491" r:id="rId60"/>
    <p:sldId id="493" r:id="rId61"/>
    <p:sldId id="457" r:id="rId62"/>
    <p:sldId id="492" r:id="rId63"/>
    <p:sldId id="477" r:id="rId64"/>
    <p:sldId id="479" r:id="rId65"/>
    <p:sldId id="504" r:id="rId66"/>
    <p:sldId id="472" r:id="rId67"/>
    <p:sldId id="506" r:id="rId68"/>
    <p:sldId id="478" r:id="rId69"/>
    <p:sldId id="481" r:id="rId70"/>
    <p:sldId id="505" r:id="rId71"/>
    <p:sldId id="486" r:id="rId72"/>
    <p:sldId id="469" r:id="rId73"/>
    <p:sldId id="507" r:id="rId74"/>
    <p:sldId id="488" r:id="rId75"/>
    <p:sldId id="489" r:id="rId76"/>
    <p:sldId id="495" r:id="rId77"/>
    <p:sldId id="496" r:id="rId78"/>
    <p:sldId id="497" r:id="rId79"/>
    <p:sldId id="483" r:id="rId80"/>
    <p:sldId id="485" r:id="rId81"/>
    <p:sldId id="482" r:id="rId82"/>
    <p:sldId id="468" r:id="rId83"/>
    <p:sldId id="380" r:id="rId84"/>
    <p:sldId id="383" r:id="rId85"/>
    <p:sldId id="499" r:id="rId86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C16"/>
    <a:srgbClr val="0C788E"/>
    <a:srgbClr val="006666"/>
    <a:srgbClr val="54381C"/>
    <a:srgbClr val="A50021"/>
    <a:srgbClr val="FFFFA3"/>
    <a:srgbClr val="E6E6C4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52" autoAdjust="0"/>
  </p:normalViewPr>
  <p:slideViewPr>
    <p:cSldViewPr>
      <p:cViewPr varScale="1">
        <p:scale>
          <a:sx n="111" d="100"/>
          <a:sy n="111" d="100"/>
        </p:scale>
        <p:origin x="144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sk-SK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8E83BA9-3D43-48B6-8D60-096B71000AC2}" type="datetimeFigureOut">
              <a:rPr lang="sk-SK"/>
              <a:pPr>
                <a:defRPr/>
              </a:pPr>
              <a:t>23. 5. 2017</a:t>
            </a:fld>
            <a:endParaRPr lang="sk-S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k-SK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k-SK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E83F5CF-429A-4E77-B432-C75CA59B88A2}" type="slidenum">
              <a:rPr lang="sk-SK"/>
              <a:pPr>
                <a:defRPr/>
              </a:pPr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350798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BBA80-0525-419E-A644-22D1DB241EC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3597382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E9FFB-DF22-4A2B-BEEE-81F91BFE1C2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760407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32671-71DC-4971-AB39-66F579BE75D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8773287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30E7B-0578-4D02-9C77-6D7066A530D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2655653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B14CE-DF6C-451A-AACF-757E212F82E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3047867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5E7FD-C1FC-48DB-922B-276975A125A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2631347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B7124-923F-4B83-8A4E-1C2231B3ECA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2063289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8D4A7-954A-40F8-9915-920B3EA172A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7169881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D1870-6741-441F-B024-1555A62BC7A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0613596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0C694-BB8E-4441-9A02-0C927FBB96C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8242079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k-SK" noProof="0" dirty="0" smtClean="0"/>
              <a:t>Ak chcete pridať obrázok, kliknite na ikonu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5F4F4-CFCC-437C-8C3D-1D7E3CC08A3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2022671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Upravte štýly predlohy textu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C0B2A0-BB4B-40DB-B60E-06E86457A45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split orient="vert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microsoft.com/office/2007/relationships/hdphoto" Target="../media/hdphoto4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G"/><Relationship Id="rId4" Type="http://schemas.microsoft.com/office/2007/relationships/hdphoto" Target="../media/hdphoto5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microsoft.com/office/2007/relationships/hdphoto" Target="../media/hdphoto6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g"/><Relationship Id="rId4" Type="http://schemas.microsoft.com/office/2007/relationships/hdphoto" Target="../media/hdphoto7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9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-a-n.cz/" TargetMode="External"/><Relationship Id="rId5" Type="http://schemas.openxmlformats.org/officeDocument/2006/relationships/hyperlink" Target="http://wyattmuseum.com/" TargetMode="External"/><Relationship Id="rId4" Type="http://schemas.openxmlformats.org/officeDocument/2006/relationships/hyperlink" Target="http://www.arkdiscovery.com/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179512" y="4508947"/>
            <a:ext cx="5508476" cy="1008285"/>
          </a:xfrm>
        </p:spPr>
        <p:txBody>
          <a:bodyPr anchor="ctr"/>
          <a:lstStyle/>
          <a:p>
            <a:pPr eaLnBrk="1" hangingPunct="1">
              <a:lnSpc>
                <a:spcPct val="150000"/>
              </a:lnSpc>
            </a:pPr>
            <a:r>
              <a:rPr lang="sk-SK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Archeologické objavy tisícročia</a:t>
            </a:r>
            <a:br>
              <a:rPr lang="sk-SK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Sinaj, Refidím a prechod cez Červené more</a:t>
            </a:r>
            <a:endParaRPr lang="es-ES" sz="25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7" name="Rectangle 169"/>
          <p:cNvSpPr>
            <a:spLocks noChangeArrowheads="1"/>
          </p:cNvSpPr>
          <p:nvPr/>
        </p:nvSpPr>
        <p:spPr bwMode="auto">
          <a:xfrm>
            <a:off x="738188" y="5824538"/>
            <a:ext cx="2862262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sk-SK" sz="135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Király Ján</a:t>
            </a:r>
            <a:r>
              <a:rPr lang="en-US" sz="1350" dirty="0" smtClean="0">
                <a:solidFill>
                  <a:schemeClr val="bg1"/>
                </a:solidFill>
                <a:latin typeface="Bodoni MT" panose="02070603080606020203" pitchFamily="18" charset="0"/>
              </a:rPr>
              <a:t/>
            </a:r>
            <a:br>
              <a:rPr lang="en-US" sz="1350" dirty="0" smtClean="0">
                <a:solidFill>
                  <a:schemeClr val="bg1"/>
                </a:solidFill>
                <a:latin typeface="Bodoni MT" panose="02070603080606020203" pitchFamily="18" charset="0"/>
              </a:rPr>
            </a:br>
            <a:r>
              <a:rPr lang="sk-SK" sz="135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www.zmensvojzivot.mypage.cz</a:t>
            </a:r>
            <a:endParaRPr lang="es-ES" sz="1350" dirty="0" smtClean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Skutočný príbeh alebo prepracovaná fikcia?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Gózen a Boží ľud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4" r="2005"/>
          <a:stretch/>
        </p:blipFill>
        <p:spPr>
          <a:xfrm>
            <a:off x="-36512" y="1268760"/>
            <a:ext cx="9217024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69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Skutočný príbeh alebo prepracovaná fikcia?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Faraónov sen a Jozef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179512" y="6309320"/>
            <a:ext cx="87136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sk-SK" sz="1200" dirty="0" smtClean="0">
                <a:latin typeface="+mn-lt"/>
              </a:rPr>
              <a:t>pred </a:t>
            </a:r>
            <a:r>
              <a:rPr lang="sk-SK" sz="1200" dirty="0">
                <a:latin typeface="+mn-lt"/>
              </a:rPr>
              <a:t>4000 rokmi, hebrejský patriarcha Jozef, vtedy ako väzeň v Egypte, vyložil faraónovi sen, ktorý predpovedal 7 rokov hojnosti                   a ďalších 7 rokov zničujúceho </a:t>
            </a:r>
            <a:r>
              <a:rPr lang="sk-SK" sz="1200" dirty="0" smtClean="0">
                <a:latin typeface="+mn-lt"/>
              </a:rPr>
              <a:t>hladu</a:t>
            </a:r>
            <a:endParaRPr lang="sk-SK" sz="1200" b="1" dirty="0">
              <a:latin typeface="+mn-lt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04"/>
          <a:stretch/>
        </p:blipFill>
        <p:spPr>
          <a:xfrm>
            <a:off x="-9713" y="1302261"/>
            <a:ext cx="9179097" cy="500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Skutočný príbeh alebo prepracovaná fikcia?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Historické fakty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r="765"/>
          <a:stretch/>
        </p:blipFill>
        <p:spPr>
          <a:xfrm>
            <a:off x="-36512" y="1320164"/>
            <a:ext cx="9217024" cy="5565220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539552" y="1412776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sk-SK" sz="1200" dirty="0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po </a:t>
            </a:r>
            <a:r>
              <a:rPr lang="sk-SK" sz="1200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oznámení proroctva, Jozef poverený za dozorcu nad žatvou a uskladňovaním obilia po celej zemi a keď prišiel hlad, správy o dostatku jedla v Egypte sa rýchlo rozšírili do susedných </a:t>
            </a:r>
            <a:r>
              <a:rPr lang="sk-SK" sz="1200" dirty="0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krajín</a:t>
            </a:r>
            <a:endParaRPr lang="sk-SK" sz="1200" dirty="0">
              <a:effectLst>
                <a:glow rad="203200">
                  <a:schemeClr val="bg1">
                    <a:alpha val="5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5660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Skutočný príbeh alebo prepracovaná fikcia?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Historické fakty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179512" y="6135687"/>
            <a:ext cx="87136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sk-SK" sz="1200" dirty="0" smtClean="0">
                <a:latin typeface="+mn-lt"/>
              </a:rPr>
              <a:t>keď </a:t>
            </a:r>
            <a:r>
              <a:rPr lang="sk-SK" sz="1200" dirty="0">
                <a:latin typeface="+mn-lt"/>
              </a:rPr>
              <a:t>hlad ničil Kanaánsku zem, strach z vyhladovania priviedol Jozefovho otca, jeho 11 bratov s manželkami a deťmi. Egypt pod vedením Jozefa prosperoval - ponúkol jeho rodine trvalé útočisko.</a:t>
            </a:r>
            <a:endParaRPr lang="sk-SK" sz="1200" b="1" dirty="0">
              <a:latin typeface="+mn-lt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2721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29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Skutočný príbeh alebo prepracovaná fikcia?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Smer Kanaán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8575"/>
            <a:ext cx="9144000" cy="555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Skutočný príbeh alebo prepracovaná fikcia?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L</a:t>
            </a: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isty z Tell El-Amarna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15" y="3598367"/>
            <a:ext cx="3230553" cy="2799813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179512" y="1386642"/>
            <a:ext cx="6216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 smtClean="0">
                <a:latin typeface="+mn-lt"/>
              </a:rPr>
              <a:t>Existujú ďalšie dôkazy o príchode Izraelcov do Kanaánu - zasľúbenej zeme? </a:t>
            </a:r>
          </a:p>
          <a:p>
            <a:pPr marL="171450" indent="-171450">
              <a:buFontTx/>
              <a:buChar char="-"/>
            </a:pPr>
            <a:endParaRPr lang="sk-SK" sz="1200" dirty="0" smtClean="0">
              <a:latin typeface="+mn-lt"/>
            </a:endParaRPr>
          </a:p>
          <a:p>
            <a:pPr marL="171450" indent="-171450">
              <a:buFontTx/>
              <a:buChar char="-"/>
            </a:pPr>
            <a:r>
              <a:rPr lang="sk-SK" sz="1200" dirty="0" smtClean="0">
                <a:latin typeface="+mn-lt"/>
              </a:rPr>
              <a:t>séria listov na tabuľkách napísaných klinovým písmom -  mnohé z nich napísali kanaánski vládcovia  (prosia egyptského faraóna </a:t>
            </a:r>
            <a:r>
              <a:rPr lang="sk-SK" sz="1200" b="1" dirty="0" smtClean="0">
                <a:latin typeface="+mn-lt"/>
              </a:rPr>
              <a:t>Akenatona</a:t>
            </a:r>
            <a:r>
              <a:rPr lang="sk-SK" sz="1200" dirty="0" smtClean="0">
                <a:latin typeface="+mn-lt"/>
              </a:rPr>
              <a:t> o vojenskú pomoc pre slabý Kanaán pred útokmi Nomádov)</a:t>
            </a:r>
          </a:p>
          <a:p>
            <a:pPr marL="171450" indent="-171450">
              <a:buFontTx/>
              <a:buChar char="-"/>
            </a:pPr>
            <a:r>
              <a:rPr lang="sk-SK" sz="1200" dirty="0" smtClean="0">
                <a:latin typeface="+mn-lt"/>
              </a:rPr>
              <a:t>útočníci sú označení menom </a:t>
            </a:r>
            <a:r>
              <a:rPr lang="sk-SK" sz="1200" b="1" dirty="0" smtClean="0">
                <a:latin typeface="+mn-lt"/>
              </a:rPr>
              <a:t>APIRU</a:t>
            </a:r>
            <a:r>
              <a:rPr lang="sk-SK" sz="1200" dirty="0" smtClean="0">
                <a:latin typeface="+mn-lt"/>
              </a:rPr>
              <a:t> (HABIRU) - podľa odborníkov všeobecný výraz pre ľudí bez štátnej príslušnosti (týmto termínom mohli Egypťania označovať Izraelcov)</a:t>
            </a:r>
          </a:p>
          <a:p>
            <a:pPr marL="171450" indent="-171450">
              <a:buFontTx/>
              <a:buChar char="-"/>
            </a:pPr>
            <a:r>
              <a:rPr lang="sk-SK" sz="1200" b="1" dirty="0" smtClean="0">
                <a:latin typeface="+mn-lt"/>
              </a:rPr>
              <a:t>listy z Amarny</a:t>
            </a:r>
            <a:r>
              <a:rPr lang="sk-SK" sz="1200" dirty="0" smtClean="0">
                <a:latin typeface="+mn-lt"/>
              </a:rPr>
              <a:t> poskytujú silný dôkaz o prítomnosti Izraelcov v Kanaáne</a:t>
            </a:r>
          </a:p>
          <a:p>
            <a:pPr algn="ctr"/>
            <a:r>
              <a:rPr lang="sk-SK" sz="1200" dirty="0" smtClean="0">
                <a:latin typeface="+mn-lt"/>
              </a:rPr>
              <a:t/>
            </a:r>
            <a:br>
              <a:rPr lang="sk-SK" sz="1200" dirty="0" smtClean="0">
                <a:latin typeface="+mn-lt"/>
              </a:rPr>
            </a:br>
            <a:r>
              <a:rPr lang="sk-SK" sz="1200" b="1" dirty="0" smtClean="0">
                <a:latin typeface="+mn-lt"/>
              </a:rPr>
              <a:t>Izraelci teda museli migrovať z Egypta do Kanaánu - Exodus sa teda skutočne udial.</a:t>
            </a:r>
            <a:endParaRPr lang="sk-SK" sz="1200" dirty="0">
              <a:latin typeface="+mn-lt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79512" y="6464369"/>
            <a:ext cx="6120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200" i="1" dirty="0">
                <a:latin typeface="+mn-lt"/>
              </a:rPr>
              <a:t>Listy z Tell el-Amarna</a:t>
            </a: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80313"/>
            <a:ext cx="3142604" cy="2817868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304" y="1340768"/>
            <a:ext cx="2747696" cy="557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19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" b="1"/>
          <a:stretch/>
        </p:blipFill>
        <p:spPr>
          <a:xfrm>
            <a:off x="0" y="0"/>
            <a:ext cx="9174576" cy="6858000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3923928" y="260648"/>
            <a:ext cx="4968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>
                <a:solidFill>
                  <a:schemeClr val="bg1"/>
                </a:solidFill>
                <a:latin typeface="+mn-lt"/>
              </a:rPr>
              <a:t>N</a:t>
            </a:r>
            <a:r>
              <a:rPr lang="sk-SK" sz="1200" dirty="0" smtClean="0">
                <a:solidFill>
                  <a:schemeClr val="bg1"/>
                </a:solidFill>
                <a:latin typeface="+mn-lt"/>
              </a:rPr>
              <a:t>ápis </a:t>
            </a:r>
            <a:r>
              <a:rPr lang="sk-SK" sz="1200" dirty="0">
                <a:solidFill>
                  <a:schemeClr val="bg1"/>
                </a:solidFill>
                <a:latin typeface="+mn-lt"/>
              </a:rPr>
              <a:t>na </a:t>
            </a:r>
            <a:r>
              <a:rPr lang="sk-SK" sz="1200" b="1" dirty="0">
                <a:solidFill>
                  <a:schemeClr val="bg1"/>
                </a:solidFill>
                <a:latin typeface="+mn-lt"/>
              </a:rPr>
              <a:t>„Merneptahovom kameni“ </a:t>
            </a:r>
            <a:r>
              <a:rPr lang="sk-SK" sz="1200" dirty="0">
                <a:solidFill>
                  <a:schemeClr val="bg1"/>
                </a:solidFill>
                <a:latin typeface="+mn-lt"/>
              </a:rPr>
              <a:t>potvrdzuje, že Izraeliti prišli a usadili sa v Kanaáne (vojenské ťaženie proti Kanaánu</a:t>
            </a:r>
            <a:r>
              <a:rPr lang="sk-SK" sz="1200" dirty="0" smtClean="0">
                <a:solidFill>
                  <a:schemeClr val="bg1"/>
                </a:solidFill>
                <a:latin typeface="+mn-lt"/>
              </a:rPr>
              <a:t>).</a:t>
            </a:r>
            <a:endParaRPr lang="sk-SK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3851920" y="6464369"/>
            <a:ext cx="51845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V </a:t>
            </a:r>
            <a:r>
              <a:rPr lang="sk-SK" sz="1200" i="1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básni, ktorá oslavuje jeho víťazstvá sa </a:t>
            </a:r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chváli, </a:t>
            </a:r>
            <a:r>
              <a:rPr lang="sk-SK" sz="1200" i="1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že Izrael je </a:t>
            </a:r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zdevastovaný.</a:t>
            </a:r>
            <a:endParaRPr lang="sk-SK" sz="1200" i="1" dirty="0">
              <a:solidFill>
                <a:schemeClr val="bg1"/>
              </a:solidFill>
              <a:effectLst>
                <a:glow rad="203200">
                  <a:schemeClr val="tx1">
                    <a:alpha val="5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385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" r="1619" b="2365"/>
          <a:stretch/>
        </p:blipFill>
        <p:spPr>
          <a:xfrm>
            <a:off x="0" y="-27384"/>
            <a:ext cx="9144000" cy="6912768"/>
          </a:xfrm>
          <a:prstGeom prst="rect">
            <a:avLst/>
          </a:prstGeom>
        </p:spPr>
      </p:pic>
      <p:sp>
        <p:nvSpPr>
          <p:cNvPr id="2" name="Obdĺžnik 1"/>
          <p:cNvSpPr/>
          <p:nvPr/>
        </p:nvSpPr>
        <p:spPr>
          <a:xfrm>
            <a:off x="179512" y="5587205"/>
            <a:ext cx="4320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200" b="1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Bell MT" panose="02020503060305020303" pitchFamily="18" charset="0"/>
              </a:rPr>
              <a:t>Ak sa Exodus udial, vzniká nová otázka: </a:t>
            </a:r>
            <a:endParaRPr lang="sk-SK" sz="1200" b="1" dirty="0" smtClean="0">
              <a:effectLst>
                <a:glow rad="203200">
                  <a:schemeClr val="bg1">
                    <a:alpha val="50000"/>
                  </a:schemeClr>
                </a:glow>
              </a:effectLst>
              <a:latin typeface="Bell MT" panose="02020503060305020303" pitchFamily="18" charset="0"/>
            </a:endParaRPr>
          </a:p>
          <a:p>
            <a:pPr algn="ctr"/>
            <a:r>
              <a:rPr lang="sk-SK" sz="1200" b="1" dirty="0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Bell MT" panose="02020503060305020303" pitchFamily="18" charset="0"/>
              </a:rPr>
              <a:t>Ktorou </a:t>
            </a:r>
            <a:r>
              <a:rPr lang="sk-SK" sz="1200" b="1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Bell MT" panose="02020503060305020303" pitchFamily="18" charset="0"/>
              </a:rPr>
              <a:t>cestou sa Izraeliti uberali </a:t>
            </a:r>
            <a:r>
              <a:rPr lang="sk-SK" sz="1200" b="1" dirty="0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Bell MT" panose="02020503060305020303" pitchFamily="18" charset="0"/>
              </a:rPr>
              <a:t>na </a:t>
            </a:r>
            <a:r>
              <a:rPr lang="sk-SK" sz="1200" b="1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Bell MT" panose="02020503060305020303" pitchFamily="18" charset="0"/>
              </a:rPr>
              <a:t>svojom úteku z Egypta?</a:t>
            </a:r>
          </a:p>
        </p:txBody>
      </p:sp>
      <p:sp>
        <p:nvSpPr>
          <p:cNvPr id="8" name="Obdĺžnik 7"/>
          <p:cNvSpPr/>
          <p:nvPr/>
        </p:nvSpPr>
        <p:spPr>
          <a:xfrm>
            <a:off x="251520" y="6165304"/>
            <a:ext cx="4320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Máme dve miesta, podľa ktorých môžeme načrtnúť trasu etapy izraelského Exodu. Gózen je východiskový bod a Midiansko je smer a </a:t>
            </a:r>
            <a:r>
              <a:rPr lang="sk-SK" sz="1200" dirty="0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cieľ. A </a:t>
            </a:r>
            <a:r>
              <a:rPr lang="sk-SK" sz="1200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medzi týmito bodmi sa musí nachádzať masa vody.</a:t>
            </a:r>
          </a:p>
        </p:txBody>
      </p:sp>
    </p:spTree>
    <p:extLst>
      <p:ext uri="{BB962C8B-B14F-4D97-AF65-F5344CB8AC3E}">
        <p14:creationId xmlns:p14="http://schemas.microsoft.com/office/powerpoint/2010/main" val="305023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"/>
          <a:stretch/>
        </p:blipFill>
        <p:spPr>
          <a:xfrm>
            <a:off x="0" y="-18774"/>
            <a:ext cx="9144000" cy="5608014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92062" y="5589240"/>
            <a:ext cx="88724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 smtClean="0">
                <a:latin typeface="+mn-lt"/>
              </a:rPr>
              <a:t>Záznam </a:t>
            </a:r>
            <a:r>
              <a:rPr lang="sk-SK" sz="1200" dirty="0">
                <a:latin typeface="+mn-lt"/>
              </a:rPr>
              <a:t>knihy Exodus uvádza, že Izraelci na ceste k hore Sinaj narazili na zdanlivo neprekonateľnú prekážku - vody Červeného mora</a:t>
            </a:r>
            <a:r>
              <a:rPr lang="sk-SK" sz="1200" dirty="0" smtClean="0">
                <a:latin typeface="+mn-lt"/>
              </a:rPr>
              <a:t>.</a:t>
            </a:r>
            <a:r>
              <a:rPr lang="sk-SK" sz="1200" dirty="0">
                <a:latin typeface="+mn-lt"/>
              </a:rPr>
              <a:t/>
            </a:r>
            <a:br>
              <a:rPr lang="sk-SK" sz="1200" dirty="0">
                <a:latin typeface="+mn-lt"/>
              </a:rPr>
            </a:br>
            <a:r>
              <a:rPr lang="sk-SK" sz="1200" dirty="0">
                <a:latin typeface="+mn-lt"/>
              </a:rPr>
              <a:t>Väčšina výskumov, pri ktorých archeológovia hľadali miesto prechodu cez more sa zamerala na 5 miest, ktoré ležali na východnej hranici Egypta, ako bola definovaná v starých časoch</a:t>
            </a:r>
            <a:r>
              <a:rPr lang="sk-SK" sz="1200" dirty="0" smtClean="0">
                <a:latin typeface="+mn-lt"/>
              </a:rPr>
              <a:t>.</a:t>
            </a:r>
          </a:p>
          <a:p>
            <a:r>
              <a:rPr lang="sk-SK" sz="1200" dirty="0">
                <a:latin typeface="+mn-lt"/>
              </a:rPr>
              <a:t/>
            </a:r>
            <a:br>
              <a:rPr lang="sk-SK" sz="1200" dirty="0">
                <a:latin typeface="+mn-lt"/>
              </a:rPr>
            </a:br>
            <a:r>
              <a:rPr lang="sk-SK" sz="1200" dirty="0">
                <a:latin typeface="+mn-lt"/>
              </a:rPr>
              <a:t>Tri z </a:t>
            </a:r>
            <a:r>
              <a:rPr lang="sk-SK" sz="1200" dirty="0" smtClean="0">
                <a:latin typeface="+mn-lt"/>
              </a:rPr>
              <a:t>týchto </a:t>
            </a:r>
            <a:r>
              <a:rPr lang="sk-SK" sz="1200" dirty="0">
                <a:latin typeface="+mn-lt"/>
              </a:rPr>
              <a:t>miest sú vnútrozemské </a:t>
            </a:r>
            <a:r>
              <a:rPr lang="sk-SK" sz="1200" dirty="0" smtClean="0">
                <a:latin typeface="+mn-lt"/>
              </a:rPr>
              <a:t>slanovodné </a:t>
            </a:r>
            <a:r>
              <a:rPr lang="sk-SK" sz="1200" dirty="0">
                <a:latin typeface="+mn-lt"/>
              </a:rPr>
              <a:t>jazerá. </a:t>
            </a:r>
            <a:r>
              <a:rPr lang="sk-SK" sz="1200" b="1" dirty="0" smtClean="0">
                <a:latin typeface="+mn-lt"/>
              </a:rPr>
              <a:t>Mazaleh</a:t>
            </a:r>
            <a:r>
              <a:rPr lang="sk-SK" sz="1200" dirty="0" smtClean="0">
                <a:latin typeface="+mn-lt"/>
              </a:rPr>
              <a:t> </a:t>
            </a:r>
            <a:r>
              <a:rPr lang="sk-SK" sz="1200" dirty="0">
                <a:latin typeface="+mn-lt"/>
              </a:rPr>
              <a:t>na severe, </a:t>
            </a:r>
            <a:r>
              <a:rPr lang="sk-SK" sz="1200" b="1" dirty="0">
                <a:latin typeface="+mn-lt"/>
              </a:rPr>
              <a:t>Timsah</a:t>
            </a:r>
            <a:r>
              <a:rPr lang="sk-SK" sz="1200" dirty="0">
                <a:latin typeface="+mn-lt"/>
              </a:rPr>
              <a:t>, a </a:t>
            </a:r>
            <a:r>
              <a:rPr lang="sk-SK" sz="1200" b="1" dirty="0">
                <a:latin typeface="+mn-lt"/>
              </a:rPr>
              <a:t>Veľké horké jazero</a:t>
            </a:r>
            <a:r>
              <a:rPr lang="sk-SK" sz="1200" dirty="0">
                <a:latin typeface="+mn-lt"/>
              </a:rPr>
              <a:t>. Skúmalo sa aj vyschnuté dno niekdajšieho jazera </a:t>
            </a:r>
            <a:r>
              <a:rPr lang="sk-SK" sz="1200" b="1" dirty="0" smtClean="0">
                <a:latin typeface="+mn-lt"/>
              </a:rPr>
              <a:t>Ballah</a:t>
            </a:r>
            <a:r>
              <a:rPr lang="sk-SK" sz="1200" dirty="0" smtClean="0">
                <a:latin typeface="+mn-lt"/>
              </a:rPr>
              <a:t>.</a:t>
            </a:r>
            <a:endParaRPr lang="sk-SK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897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Trasa Exodu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Z Egypta k moru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07504" y="5838363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 smtClean="0">
                <a:latin typeface="+mn-lt"/>
              </a:rPr>
              <a:t>Piate </a:t>
            </a:r>
            <a:r>
              <a:rPr lang="sk-SK" sz="1200" dirty="0">
                <a:latin typeface="+mn-lt"/>
              </a:rPr>
              <a:t>skúmané miesto sa nachádza na severnom konci Suezského zálivu - konkrétne pláž, </a:t>
            </a:r>
            <a:r>
              <a:rPr lang="sk-SK" sz="1200" dirty="0" smtClean="0">
                <a:latin typeface="+mn-lt"/>
              </a:rPr>
              <a:t>ktorá </a:t>
            </a:r>
            <a:r>
              <a:rPr lang="sk-SK" sz="1200" dirty="0">
                <a:latin typeface="+mn-lt"/>
              </a:rPr>
              <a:t>je na turistických mapách </a:t>
            </a:r>
            <a:r>
              <a:rPr lang="sk-SK" sz="1200" dirty="0" smtClean="0">
                <a:latin typeface="+mn-lt"/>
              </a:rPr>
              <a:t>označená </a:t>
            </a:r>
            <a:r>
              <a:rPr lang="sk-SK" sz="1200" dirty="0">
                <a:latin typeface="+mn-lt"/>
              </a:rPr>
              <a:t>ako </a:t>
            </a:r>
            <a:r>
              <a:rPr lang="sk-SK" sz="1200" b="1" dirty="0">
                <a:latin typeface="+mn-lt"/>
              </a:rPr>
              <a:t>faraónove kúpele</a:t>
            </a:r>
            <a:r>
              <a:rPr lang="sk-SK" sz="1200" dirty="0">
                <a:latin typeface="+mn-lt"/>
              </a:rPr>
              <a:t>.</a:t>
            </a:r>
            <a:br>
              <a:rPr lang="sk-SK" sz="1200" dirty="0">
                <a:latin typeface="+mn-lt"/>
              </a:rPr>
            </a:br>
            <a:r>
              <a:rPr lang="sk-SK" sz="1200" dirty="0">
                <a:latin typeface="+mn-lt"/>
              </a:rPr>
              <a:t>Pred 3500 rokmi boli všetky tieto vodné plochy relatívne plytké. Ich hĺbka sa mohla pohybovať od 1 do 15 metrov. Avšak na žiadnom z týchto tradičných </a:t>
            </a:r>
            <a:r>
              <a:rPr lang="sk-SK" sz="1200" dirty="0" smtClean="0">
                <a:latin typeface="+mn-lt"/>
              </a:rPr>
              <a:t>miest </a:t>
            </a:r>
            <a:r>
              <a:rPr lang="sk-SK" sz="1200" dirty="0">
                <a:latin typeface="+mn-lt"/>
              </a:rPr>
              <a:t>sa nikdy nenašli dôkazy, ktoré by potvrdili príbeh </a:t>
            </a:r>
            <a:r>
              <a:rPr lang="sk-SK" sz="1200" dirty="0" smtClean="0">
                <a:latin typeface="+mn-lt"/>
              </a:rPr>
              <a:t>Exodu. ( Viac v dokumente „Exodus odhalený“)</a:t>
            </a:r>
            <a:endParaRPr lang="sk-SK" sz="1200" dirty="0">
              <a:latin typeface="+mn-lt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8"/>
          <a:stretch/>
        </p:blipFill>
        <p:spPr>
          <a:xfrm>
            <a:off x="0" y="1340768"/>
            <a:ext cx="914400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547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 Wyatt – archeológ bez titulu</a:t>
            </a:r>
            <a:endParaRPr lang="sk-SK" sz="22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154390" y="1412875"/>
            <a:ext cx="4810098" cy="2036763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sk-SK" sz="1200" dirty="0" smtClean="0"/>
              <a:t>Ron Wyatt nebol profesionálny archeológ. Jeho povolaním bola anestéziológia. Jeho koníčkom bol prieskum starovekej histórie. V roku 1977 Ron navštívil Turecko, v roku 1978 pracoval na vedeckom poli                v Egypte a v roku 1979 v Izraeli. Jeho prvý tím, to bol len on a jeho dvaja mladí synovia. Neskôr mu ponúkli pomoc ďalší jedinci, ktorí javili záujem        o jeho prácu. Bol pokorným mužom pri každom kontakte s verejnosťou. Vždy sa snažil viesť ľudí k Bohu. Bol svätým príkladom poctivosti                  a úprimnosti. Nezaujímal sa o slávu a bohatstvo. Staral sa len o to, aby robil to, čo je Božia vôľa. 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sk-SK" sz="1200" dirty="0" smtClean="0"/>
              <a:t>Zarábal veľké peniaze ako ošetrovateľ-anestéziológ, ale všetky prostriedky použil na prácu na archeologických objavoch. Bol viac ako 130 krát                v zámorí. Keď vyčerpal všetky svoje peniaze, vrátil sa späť, aby znovu zarobil peniaze k odhaleniu biblických právd.</a:t>
            </a:r>
            <a:endParaRPr lang="sk-SK" sz="1200" i="1" dirty="0" smtClean="0"/>
          </a:p>
        </p:txBody>
      </p:sp>
      <p:pic>
        <p:nvPicPr>
          <p:cNvPr id="17413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829271"/>
            <a:ext cx="4608512" cy="212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Obdĺžnik 6"/>
          <p:cNvSpPr>
            <a:spLocks noChangeArrowheads="1"/>
          </p:cNvSpPr>
          <p:nvPr/>
        </p:nvSpPr>
        <p:spPr bwMode="auto">
          <a:xfrm>
            <a:off x="4211960" y="5949280"/>
            <a:ext cx="46656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sk-SK" sz="1200" dirty="0" smtClean="0">
                <a:latin typeface="+mn-lt"/>
              </a:rPr>
              <a:t>Často diskutoval na tieto témy v TV diskusných reláciách, kde obhajoval svoje objavy. Existuje veľa filmového i písomného materiálu, ktorý je možné zakúpiť, ale všetko v anglickom jazyku.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"/>
          <a:stretch/>
        </p:blipFill>
        <p:spPr>
          <a:xfrm>
            <a:off x="35496" y="1395443"/>
            <a:ext cx="4081080" cy="5201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6"/>
          <a:stretch/>
        </p:blipFill>
        <p:spPr>
          <a:xfrm>
            <a:off x="0" y="-27383"/>
            <a:ext cx="9144000" cy="5688632"/>
          </a:xfrm>
          <a:prstGeom prst="rect">
            <a:avLst/>
          </a:prstGeom>
        </p:spPr>
      </p:pic>
      <p:sp>
        <p:nvSpPr>
          <p:cNvPr id="2" name="Obdĺžnik 1"/>
          <p:cNvSpPr/>
          <p:nvPr/>
        </p:nvSpPr>
        <p:spPr>
          <a:xfrm>
            <a:off x="107504" y="188640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200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V hebrejskom jazyku </a:t>
            </a:r>
            <a:r>
              <a:rPr lang="sk-SK" sz="1200" dirty="0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sa názov </a:t>
            </a:r>
            <a:r>
              <a:rPr lang="sk-SK" sz="1200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mora, cez ktoré previedol Boh Hebrejcov, </a:t>
            </a:r>
            <a:r>
              <a:rPr lang="sk-SK" sz="1200" dirty="0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píše </a:t>
            </a:r>
            <a:r>
              <a:rPr lang="sk-SK" sz="1200" i="1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Jam Suf</a:t>
            </a:r>
            <a:r>
              <a:rPr lang="sk-SK" sz="1200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. </a:t>
            </a:r>
          </a:p>
        </p:txBody>
      </p:sp>
      <p:sp>
        <p:nvSpPr>
          <p:cNvPr id="5" name="Obdĺžnik 4"/>
          <p:cNvSpPr/>
          <p:nvPr/>
        </p:nvSpPr>
        <p:spPr>
          <a:xfrm>
            <a:off x="107504" y="5694347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>
                <a:latin typeface="+mn-lt"/>
              </a:rPr>
              <a:t>Z Biblie jasne </a:t>
            </a:r>
            <a:r>
              <a:rPr lang="sk-SK" sz="1200" dirty="0" smtClean="0">
                <a:latin typeface="+mn-lt"/>
              </a:rPr>
              <a:t>vyplýva, </a:t>
            </a:r>
            <a:r>
              <a:rPr lang="sk-SK" sz="1200" dirty="0">
                <a:latin typeface="+mn-lt"/>
              </a:rPr>
              <a:t>že výraz </a:t>
            </a:r>
            <a:r>
              <a:rPr lang="sk-SK" sz="1200" i="1" dirty="0">
                <a:latin typeface="+mn-lt"/>
              </a:rPr>
              <a:t>Jam Suf</a:t>
            </a:r>
            <a:r>
              <a:rPr lang="sk-SK" sz="1200" dirty="0">
                <a:latin typeface="+mn-lt"/>
              </a:rPr>
              <a:t> sa môže vzťahovať k Suezskému </a:t>
            </a:r>
            <a:r>
              <a:rPr lang="sk-SK" sz="1200" dirty="0" smtClean="0">
                <a:latin typeface="+mn-lt"/>
              </a:rPr>
              <a:t>zálivu </a:t>
            </a:r>
            <a:r>
              <a:rPr lang="sk-SK" sz="1200" dirty="0">
                <a:latin typeface="+mn-lt"/>
              </a:rPr>
              <a:t>alebo k Akabskému </a:t>
            </a:r>
            <a:r>
              <a:rPr lang="sk-SK" sz="1200" dirty="0" smtClean="0">
                <a:latin typeface="+mn-lt"/>
              </a:rPr>
              <a:t>zálivu. </a:t>
            </a:r>
            <a:r>
              <a:rPr lang="sk-SK" sz="1200" dirty="0">
                <a:latin typeface="+mn-lt"/>
              </a:rPr>
              <a:t>Vody týchto zálivov od staroveku niesli názov </a:t>
            </a:r>
            <a:r>
              <a:rPr lang="sk-SK" sz="1200" i="1" dirty="0">
                <a:latin typeface="+mn-lt"/>
              </a:rPr>
              <a:t>Erythra Thalassa</a:t>
            </a:r>
            <a:r>
              <a:rPr lang="sk-SK" sz="1200" dirty="0">
                <a:latin typeface="+mn-lt"/>
              </a:rPr>
              <a:t>, alebo Červené more. </a:t>
            </a:r>
            <a:r>
              <a:rPr lang="sk-SK" sz="1200" dirty="0" smtClean="0">
                <a:latin typeface="+mn-lt"/>
              </a:rPr>
              <a:t>Jazerá </a:t>
            </a:r>
            <a:r>
              <a:rPr lang="sk-SK" sz="1200" dirty="0">
                <a:latin typeface="+mn-lt"/>
              </a:rPr>
              <a:t>položené severne od </a:t>
            </a:r>
            <a:r>
              <a:rPr lang="sk-SK" sz="1200" dirty="0" smtClean="0">
                <a:latin typeface="+mn-lt"/>
              </a:rPr>
              <a:t>Suezského </a:t>
            </a:r>
            <a:r>
              <a:rPr lang="sk-SK" sz="1200" dirty="0">
                <a:latin typeface="+mn-lt"/>
              </a:rPr>
              <a:t>zálivu sa nikdy nenazývali Červeným morom. </a:t>
            </a:r>
            <a:endParaRPr lang="sk-SK" sz="1200" dirty="0" smtClean="0">
              <a:latin typeface="+mn-lt"/>
            </a:endParaRPr>
          </a:p>
          <a:p>
            <a:endParaRPr lang="sk-SK" sz="1200" dirty="0">
              <a:latin typeface="+mn-lt"/>
            </a:endParaRPr>
          </a:p>
          <a:p>
            <a:r>
              <a:rPr lang="sk-SK" sz="1200" dirty="0" smtClean="0">
                <a:latin typeface="+mn-lt"/>
              </a:rPr>
              <a:t>Staroveký </a:t>
            </a:r>
            <a:r>
              <a:rPr lang="sk-SK" sz="1200" dirty="0">
                <a:latin typeface="+mn-lt"/>
              </a:rPr>
              <a:t>cestovateľ a zemepisec Strabon robil výrazný rozdiel </a:t>
            </a:r>
            <a:r>
              <a:rPr lang="sk-SK" sz="1200" dirty="0" smtClean="0">
                <a:latin typeface="+mn-lt"/>
              </a:rPr>
              <a:t>medzi </a:t>
            </a:r>
            <a:r>
              <a:rPr lang="sk-SK" sz="1200" dirty="0">
                <a:latin typeface="+mn-lt"/>
              </a:rPr>
              <a:t>nimi a Červeným </a:t>
            </a:r>
            <a:r>
              <a:rPr lang="sk-SK" sz="1200" dirty="0" smtClean="0">
                <a:latin typeface="+mn-lt"/>
              </a:rPr>
              <a:t>morom. </a:t>
            </a:r>
            <a:r>
              <a:rPr lang="sk-SK" sz="1200" dirty="0">
                <a:latin typeface="+mn-lt"/>
              </a:rPr>
              <a:t>Vyvracia to teda tvrdenie, že k </a:t>
            </a:r>
            <a:r>
              <a:rPr lang="sk-SK" sz="1200" dirty="0" smtClean="0">
                <a:latin typeface="+mn-lt"/>
              </a:rPr>
              <a:t>Exodu </a:t>
            </a:r>
            <a:r>
              <a:rPr lang="sk-SK" sz="1200" dirty="0">
                <a:latin typeface="+mn-lt"/>
              </a:rPr>
              <a:t>došlo v okolí spomínaných jazier namiesto cez </a:t>
            </a:r>
            <a:r>
              <a:rPr lang="sk-SK" sz="1200" dirty="0" smtClean="0">
                <a:latin typeface="+mn-lt"/>
              </a:rPr>
              <a:t>more, ku ktorému cesta trvala jeden týždeň.</a:t>
            </a:r>
            <a:endParaRPr lang="sk-SK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446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Trstinové (Rákosové more)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Z Egypta k moru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107504" y="6167045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200" dirty="0" smtClean="0">
                <a:latin typeface="+mn-lt"/>
              </a:rPr>
              <a:t>Nezávisle </a:t>
            </a:r>
            <a:r>
              <a:rPr lang="sk-SK" sz="1200" dirty="0">
                <a:latin typeface="+mn-lt"/>
              </a:rPr>
              <a:t>na význame výrazu </a:t>
            </a:r>
            <a:r>
              <a:rPr lang="sk-SK" sz="1200" i="1" dirty="0">
                <a:latin typeface="+mn-lt"/>
              </a:rPr>
              <a:t>Jam Suf</a:t>
            </a:r>
            <a:r>
              <a:rPr lang="sk-SK" sz="1200" dirty="0">
                <a:latin typeface="+mn-lt"/>
              </a:rPr>
              <a:t> jeho preklad do nášho jazyka ako Červené more je </a:t>
            </a:r>
            <a:r>
              <a:rPr lang="sk-SK" sz="1200" dirty="0" smtClean="0">
                <a:latin typeface="+mn-lt"/>
              </a:rPr>
              <a:t>správny, </a:t>
            </a:r>
            <a:r>
              <a:rPr lang="sk-SK" sz="1200" dirty="0">
                <a:latin typeface="+mn-lt"/>
              </a:rPr>
              <a:t>pretože sa mnohokrát v Biblii </a:t>
            </a:r>
            <a:endParaRPr lang="sk-SK" sz="1200" dirty="0" smtClean="0">
              <a:latin typeface="+mn-lt"/>
            </a:endParaRPr>
          </a:p>
          <a:p>
            <a:pPr algn="ctr"/>
            <a:r>
              <a:rPr lang="sk-SK" sz="1200" dirty="0" smtClean="0">
                <a:latin typeface="+mn-lt"/>
              </a:rPr>
              <a:t>vzťahuje k </a:t>
            </a:r>
            <a:r>
              <a:rPr lang="sk-SK" sz="1200" dirty="0">
                <a:latin typeface="+mn-lt"/>
              </a:rPr>
              <a:t>tejto morskej oblasti. Toto spochybňuje </a:t>
            </a:r>
            <a:r>
              <a:rPr lang="sk-SK" sz="1200" dirty="0" smtClean="0">
                <a:latin typeface="+mn-lt"/>
              </a:rPr>
              <a:t>populárne </a:t>
            </a:r>
            <a:r>
              <a:rPr lang="sk-SK" sz="1200" dirty="0">
                <a:latin typeface="+mn-lt"/>
              </a:rPr>
              <a:t>tvrdenie rozšírené medzi určitými biblickými učencami o prechode </a:t>
            </a:r>
            <a:r>
              <a:rPr lang="sk-SK" sz="1200" dirty="0" smtClean="0">
                <a:latin typeface="+mn-lt"/>
              </a:rPr>
              <a:t>Izraelčanov cez </a:t>
            </a:r>
            <a:r>
              <a:rPr lang="sk-SK" sz="1200" dirty="0">
                <a:latin typeface="+mn-lt"/>
              </a:rPr>
              <a:t>jedno z jazier situované severne od Suezského zálivu.</a:t>
            </a: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 r="4268"/>
          <a:stretch/>
        </p:blipFill>
        <p:spPr>
          <a:xfrm>
            <a:off x="-36512" y="1305526"/>
            <a:ext cx="9217024" cy="485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665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Trasa Exodu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Stará predpokladaná trasa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9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4" b="6212"/>
          <a:stretch/>
        </p:blipFill>
        <p:spPr>
          <a:xfrm>
            <a:off x="-36137" y="1196752"/>
            <a:ext cx="9216649" cy="5661248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251520" y="1268760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44000"/>
                    </a:schemeClr>
                  </a:glow>
                </a:effectLst>
                <a:latin typeface="+mn-lt"/>
              </a:rPr>
              <a:t>Suezský záliv sa nachádza ešte na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44000"/>
                    </a:schemeClr>
                  </a:glow>
                </a:effectLst>
                <a:latin typeface="+mn-lt"/>
              </a:rPr>
              <a:t>území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44000"/>
                    </a:schemeClr>
                  </a:glow>
                </a:effectLst>
                <a:latin typeface="+mn-lt"/>
              </a:rPr>
              <a:t>Egypta, čo odporuje biblickému opisu, že Židia už boli za hranicami, keď ich dostihli Egypťania. </a:t>
            </a:r>
          </a:p>
        </p:txBody>
      </p:sp>
    </p:spTree>
    <p:extLst>
      <p:ext uri="{BB962C8B-B14F-4D97-AF65-F5344CB8AC3E}">
        <p14:creationId xmlns:p14="http://schemas.microsoft.com/office/powerpoint/2010/main" val="3762050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Trasa Exodu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Nová predpokladaná trasa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" b="8010"/>
          <a:stretch/>
        </p:blipFill>
        <p:spPr>
          <a:xfrm>
            <a:off x="0" y="1124744"/>
            <a:ext cx="9144000" cy="5760640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107504" y="6093296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Pokiaľ Židia putovali naprieč Sinajským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polostrovom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(230 km), </a:t>
            </a:r>
            <a:endParaRPr lang="sk-SK" sz="1200" dirty="0" smtClean="0">
              <a:solidFill>
                <a:schemeClr val="bg1"/>
              </a:solidFill>
              <a:effectLst>
                <a:glow rad="203200">
                  <a:schemeClr val="tx1">
                    <a:alpha val="50000"/>
                  </a:schemeClr>
                </a:glow>
              </a:effectLst>
              <a:latin typeface="+mn-lt"/>
            </a:endParaRPr>
          </a:p>
          <a:p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tak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sa ideálna javí cesta vyschnutým kaňonom "Wadi Watir". </a:t>
            </a:r>
            <a:endParaRPr lang="sk-SK" sz="1200" dirty="0" smtClean="0">
              <a:solidFill>
                <a:schemeClr val="bg1"/>
              </a:solidFill>
              <a:effectLst>
                <a:glow rad="203200">
                  <a:schemeClr val="tx1">
                    <a:alpha val="50000"/>
                  </a:schemeClr>
                </a:glow>
              </a:effectLst>
              <a:latin typeface="+mn-lt"/>
            </a:endParaRPr>
          </a:p>
          <a:p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Ten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končí u Nuweiby.</a:t>
            </a:r>
          </a:p>
        </p:txBody>
      </p:sp>
    </p:spTree>
    <p:extLst>
      <p:ext uri="{BB962C8B-B14F-4D97-AF65-F5344CB8AC3E}">
        <p14:creationId xmlns:p14="http://schemas.microsoft.com/office/powerpoint/2010/main" val="3347949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0" t="877" r="11265" b="1"/>
          <a:stretch/>
        </p:blipFill>
        <p:spPr>
          <a:xfrm rot="5400000">
            <a:off x="1763686" y="-531439"/>
            <a:ext cx="5616627" cy="9217024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Nuweiba - </a:t>
            </a:r>
            <a:r>
              <a:rPr lang="sk-SK" sz="22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Nuwayba'al</a:t>
            </a:r>
            <a:r>
              <a:rPr lang="sk-SK" sz="22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2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Muzayyinah</a:t>
            </a: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„Miesto, kde Mojžiš rozdelil vodu“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288032" y="6320353"/>
            <a:ext cx="84604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200" dirty="0" smtClean="0">
                <a:solidFill>
                  <a:schemeClr val="bg1"/>
                </a:solidFill>
                <a:latin typeface="+mn-lt"/>
              </a:rPr>
              <a:t>Ohromná pláž </a:t>
            </a:r>
            <a:r>
              <a:rPr lang="sk-SK" sz="1200" dirty="0">
                <a:solidFill>
                  <a:schemeClr val="bg1"/>
                </a:solidFill>
                <a:latin typeface="+mn-lt"/>
              </a:rPr>
              <a:t>v </a:t>
            </a:r>
            <a:r>
              <a:rPr lang="sk-SK" sz="1200" dirty="0" smtClean="0">
                <a:solidFill>
                  <a:schemeClr val="bg1"/>
                </a:solidFill>
                <a:latin typeface="+mn-lt"/>
              </a:rPr>
              <a:t>Akabskom zálive - dobre </a:t>
            </a:r>
            <a:r>
              <a:rPr lang="sk-SK" sz="1200" dirty="0">
                <a:solidFill>
                  <a:schemeClr val="bg1"/>
                </a:solidFill>
                <a:latin typeface="+mn-lt"/>
              </a:rPr>
              <a:t>viditeľná aj na družicových </a:t>
            </a:r>
            <a:r>
              <a:rPr lang="sk-SK" sz="1200" dirty="0" smtClean="0">
                <a:solidFill>
                  <a:schemeClr val="bg1"/>
                </a:solidFill>
                <a:latin typeface="+mn-lt"/>
              </a:rPr>
              <a:t>záberoch - objavil </a:t>
            </a:r>
            <a:r>
              <a:rPr lang="sk-SK" sz="1200" dirty="0">
                <a:solidFill>
                  <a:schemeClr val="bg1"/>
                </a:solidFill>
                <a:latin typeface="+mn-lt"/>
              </a:rPr>
              <a:t>Ron Wyatt v </a:t>
            </a:r>
            <a:r>
              <a:rPr lang="sk-SK" sz="1200" dirty="0" smtClean="0">
                <a:solidFill>
                  <a:schemeClr val="bg1"/>
                </a:solidFill>
                <a:latin typeface="+mn-lt"/>
              </a:rPr>
              <a:t>roku </a:t>
            </a:r>
            <a:r>
              <a:rPr lang="sk-SK" sz="1200" dirty="0">
                <a:solidFill>
                  <a:schemeClr val="bg1"/>
                </a:solidFill>
                <a:latin typeface="+mn-lt"/>
              </a:rPr>
              <a:t>1978.</a:t>
            </a:r>
          </a:p>
        </p:txBody>
      </p:sp>
    </p:spTree>
    <p:extLst>
      <p:ext uri="{BB962C8B-B14F-4D97-AF65-F5344CB8AC3E}">
        <p14:creationId xmlns:p14="http://schemas.microsoft.com/office/powerpoint/2010/main" val="24223322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Nuweiba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Akabský záliv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"/>
          <a:stretch/>
        </p:blipFill>
        <p:spPr>
          <a:xfrm>
            <a:off x="-36512" y="1268760"/>
            <a:ext cx="9210694" cy="5589240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1337603" y="1412776"/>
            <a:ext cx="6462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Plošina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polostrova je tak obrovská, že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by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sa na nej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pohodlne utáboril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celý národ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(2 milióny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ľudí)</a:t>
            </a:r>
            <a:endParaRPr lang="sk-SK" sz="1200" dirty="0">
              <a:effectLst>
                <a:glow rad="203200">
                  <a:schemeClr val="tx1">
                    <a:alpha val="5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639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Nuweiba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Akabský záliv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25" y="1075742"/>
            <a:ext cx="9154925" cy="5809642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107504" y="5960313"/>
            <a:ext cx="35283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Práve tu mohli faraónovi vojaci Židov dostihnúť.</a:t>
            </a:r>
          </a:p>
        </p:txBody>
      </p:sp>
    </p:spTree>
    <p:extLst>
      <p:ext uri="{BB962C8B-B14F-4D97-AF65-F5344CB8AC3E}">
        <p14:creationId xmlns:p14="http://schemas.microsoft.com/office/powerpoint/2010/main" val="8626318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r="7476"/>
          <a:stretch/>
        </p:blipFill>
        <p:spPr>
          <a:xfrm>
            <a:off x="-27338" y="1298575"/>
            <a:ext cx="9163697" cy="4506689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Reliéf dna zálivu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Počítačové vyobrazenie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107504" y="5805264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>
                <a:latin typeface="+mn-lt"/>
              </a:rPr>
              <a:t>Vzdialenosť medzi </a:t>
            </a:r>
            <a:r>
              <a:rPr lang="sk-SK" sz="1200" dirty="0" smtClean="0">
                <a:latin typeface="+mn-lt"/>
              </a:rPr>
              <a:t>Nuweibou </a:t>
            </a:r>
            <a:r>
              <a:rPr lang="sk-SK" sz="1200" dirty="0">
                <a:latin typeface="+mn-lt"/>
              </a:rPr>
              <a:t>a saudským </a:t>
            </a:r>
            <a:r>
              <a:rPr lang="sk-SK" sz="1200" dirty="0" smtClean="0">
                <a:latin typeface="+mn-lt"/>
              </a:rPr>
              <a:t>pobrežím (na </a:t>
            </a:r>
            <a:r>
              <a:rPr lang="sk-SK" sz="1200" dirty="0">
                <a:latin typeface="+mn-lt"/>
              </a:rPr>
              <a:t>ktorom boli nájdené </a:t>
            </a:r>
            <a:r>
              <a:rPr lang="sk-SK" sz="1200" dirty="0" smtClean="0">
                <a:latin typeface="+mn-lt"/>
              </a:rPr>
              <a:t>artefakty) </a:t>
            </a:r>
            <a:r>
              <a:rPr lang="sk-SK" sz="1200" dirty="0">
                <a:latin typeface="+mn-lt"/>
              </a:rPr>
              <a:t>je asi </a:t>
            </a:r>
            <a:r>
              <a:rPr lang="sk-SK" sz="1200" dirty="0" smtClean="0">
                <a:latin typeface="+mn-lt"/>
              </a:rPr>
              <a:t>13 </a:t>
            </a:r>
            <a:r>
              <a:rPr lang="sk-SK" sz="1200" dirty="0">
                <a:latin typeface="+mn-lt"/>
              </a:rPr>
              <a:t>km. Tá najväčšia hĺbka pozdĺž tejto linky je asi </a:t>
            </a:r>
            <a:r>
              <a:rPr lang="sk-SK" sz="1200" dirty="0" smtClean="0">
                <a:latin typeface="+mn-lt"/>
              </a:rPr>
              <a:t>765 m (na iných miestach cez 1500m). </a:t>
            </a:r>
            <a:r>
              <a:rPr lang="sk-SK" sz="1200" dirty="0">
                <a:latin typeface="+mn-lt"/>
              </a:rPr>
              <a:t>Niet divu, že inšpirovaní biblickí pisatelia ju </a:t>
            </a:r>
            <a:r>
              <a:rPr lang="sk-SK" sz="1200" dirty="0" smtClean="0">
                <a:latin typeface="+mn-lt"/>
              </a:rPr>
              <a:t>opísali </a:t>
            </a:r>
            <a:r>
              <a:rPr lang="sk-SK" sz="1200" dirty="0">
                <a:latin typeface="+mn-lt"/>
              </a:rPr>
              <a:t>ako dravé </a:t>
            </a:r>
            <a:r>
              <a:rPr lang="sk-SK" sz="1200" dirty="0" smtClean="0">
                <a:latin typeface="+mn-lt"/>
              </a:rPr>
              <a:t>vody, a </a:t>
            </a:r>
            <a:r>
              <a:rPr lang="sk-SK" sz="1200" dirty="0">
                <a:latin typeface="+mn-lt"/>
              </a:rPr>
              <a:t>že ani jeden z Egypťanov neprežil, keď sa </a:t>
            </a:r>
            <a:r>
              <a:rPr lang="sk-SK" sz="1200" dirty="0" smtClean="0">
                <a:latin typeface="+mn-lt"/>
              </a:rPr>
              <a:t>voda </a:t>
            </a:r>
            <a:r>
              <a:rPr lang="sk-SK" sz="1200" dirty="0">
                <a:latin typeface="+mn-lt"/>
              </a:rPr>
              <a:t>na </a:t>
            </a:r>
            <a:r>
              <a:rPr lang="sk-SK" sz="1200" dirty="0" smtClean="0">
                <a:latin typeface="+mn-lt"/>
              </a:rPr>
              <a:t>nich </a:t>
            </a:r>
            <a:r>
              <a:rPr lang="sk-SK" sz="1200" dirty="0">
                <a:latin typeface="+mn-lt"/>
              </a:rPr>
              <a:t>zrútila</a:t>
            </a:r>
            <a:r>
              <a:rPr lang="sk-SK" sz="1200" dirty="0" smtClean="0">
                <a:latin typeface="+mn-lt"/>
              </a:rPr>
              <a:t>. </a:t>
            </a:r>
          </a:p>
          <a:p>
            <a:endParaRPr lang="sk-SK" sz="1200" dirty="0">
              <a:latin typeface="+mn-lt"/>
            </a:endParaRPr>
          </a:p>
          <a:p>
            <a:pPr algn="ctr"/>
            <a:r>
              <a:rPr lang="sk-SK" sz="1200" b="1" dirty="0" smtClean="0">
                <a:latin typeface="+mn-lt"/>
              </a:rPr>
              <a:t>Geologický zázrak - objavený podmorský most, široký </a:t>
            </a:r>
            <a:r>
              <a:rPr lang="sk-SK" sz="1200" b="1" dirty="0">
                <a:latin typeface="+mn-lt"/>
              </a:rPr>
              <a:t>až dva kilometre a </a:t>
            </a:r>
            <a:r>
              <a:rPr lang="sk-SK" sz="1200" b="1" dirty="0" smtClean="0">
                <a:latin typeface="+mn-lt"/>
              </a:rPr>
              <a:t>dno </a:t>
            </a:r>
            <a:r>
              <a:rPr lang="sk-SK" sz="1200" b="1" dirty="0">
                <a:latin typeface="+mn-lt"/>
              </a:rPr>
              <a:t>po oboch stranách padá do obrovskej </a:t>
            </a:r>
            <a:r>
              <a:rPr lang="sk-SK" sz="1200" b="1" dirty="0" smtClean="0">
                <a:latin typeface="+mn-lt"/>
              </a:rPr>
              <a:t>hĺbky!</a:t>
            </a:r>
            <a:endParaRPr lang="sk-SK" sz="1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81269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78"/>
          <a:stretch/>
        </p:blipFill>
        <p:spPr>
          <a:xfrm>
            <a:off x="0" y="1268760"/>
            <a:ext cx="9144000" cy="4898621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Reliéf dna zálivu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Počítačové vyobrazenie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107504" y="5982379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>
                <a:latin typeface="+mn-lt"/>
              </a:rPr>
              <a:t>Je </a:t>
            </a:r>
            <a:r>
              <a:rPr lang="sk-SK" sz="1200" dirty="0" smtClean="0">
                <a:latin typeface="+mn-lt"/>
              </a:rPr>
              <a:t>to miesto</a:t>
            </a:r>
            <a:r>
              <a:rPr lang="sk-SK" sz="1200" dirty="0">
                <a:latin typeface="+mn-lt"/>
              </a:rPr>
              <a:t>, ktorého spád by ľahko prešli ako ľudia tak dobytok, keby boli vody odstránené. </a:t>
            </a:r>
            <a:r>
              <a:rPr lang="sk-SK" sz="1200" dirty="0" smtClean="0">
                <a:latin typeface="+mn-lt"/>
              </a:rPr>
              <a:t>Nachádza sa </a:t>
            </a:r>
            <a:r>
              <a:rPr lang="sk-SK" sz="1200" dirty="0">
                <a:latin typeface="+mn-lt"/>
              </a:rPr>
              <a:t>na priamke medzi Nuweibou </a:t>
            </a:r>
            <a:r>
              <a:rPr lang="sk-SK" sz="1200" dirty="0" smtClean="0">
                <a:latin typeface="+mn-lt"/>
              </a:rPr>
              <a:t>            a </a:t>
            </a:r>
            <a:r>
              <a:rPr lang="sk-SK" sz="1200" dirty="0">
                <a:latin typeface="+mn-lt"/>
              </a:rPr>
              <a:t>protiľahlom pobreží v Saudskej Arábii. Hĺbku sondujúce výpravy odhalili hladký, mierny svah</a:t>
            </a:r>
            <a:r>
              <a:rPr lang="sk-SK" sz="1200" dirty="0" smtClean="0">
                <a:latin typeface="+mn-lt"/>
              </a:rPr>
              <a:t>. </a:t>
            </a:r>
            <a:endParaRPr lang="sk-SK" sz="1200" dirty="0">
              <a:latin typeface="+mn-lt"/>
            </a:endParaRPr>
          </a:p>
          <a:p>
            <a:pPr marL="171450" indent="-171450">
              <a:buFontTx/>
              <a:buChar char="-"/>
            </a:pPr>
            <a:r>
              <a:rPr lang="sk-SK" sz="1200" dirty="0" smtClean="0">
                <a:latin typeface="+mn-lt"/>
              </a:rPr>
              <a:t>zráz </a:t>
            </a:r>
            <a:r>
              <a:rPr lang="sk-SK" sz="1200" dirty="0">
                <a:latin typeface="+mn-lt"/>
              </a:rPr>
              <a:t>na </a:t>
            </a:r>
            <a:r>
              <a:rPr lang="sk-SK" sz="1200" dirty="0" smtClean="0">
                <a:latin typeface="+mn-lt"/>
              </a:rPr>
              <a:t>stranách dosahuje až uhol </a:t>
            </a:r>
            <a:r>
              <a:rPr lang="sk-SK" sz="1200" dirty="0">
                <a:latin typeface="+mn-lt"/>
              </a:rPr>
              <a:t>43 </a:t>
            </a:r>
            <a:r>
              <a:rPr lang="sk-SK" sz="1200" dirty="0" smtClean="0">
                <a:latin typeface="+mn-lt"/>
              </a:rPr>
              <a:t>° - prechod veľmi náročný aj </a:t>
            </a:r>
            <a:r>
              <a:rPr lang="sk-SK" sz="1200" dirty="0">
                <a:latin typeface="+mn-lt"/>
              </a:rPr>
              <a:t>keby bolo </a:t>
            </a:r>
            <a:r>
              <a:rPr lang="sk-SK" sz="1200" dirty="0" smtClean="0">
                <a:latin typeface="+mn-lt"/>
              </a:rPr>
              <a:t>more vysušené</a:t>
            </a:r>
          </a:p>
          <a:p>
            <a:pPr marL="171450" indent="-171450">
              <a:buFontTx/>
              <a:buChar char="-"/>
            </a:pPr>
            <a:r>
              <a:rPr lang="sk-SK" sz="1200" dirty="0" smtClean="0">
                <a:latin typeface="+mn-lt"/>
              </a:rPr>
              <a:t>na </a:t>
            </a:r>
            <a:r>
              <a:rPr lang="sk-SK" sz="1200" dirty="0">
                <a:latin typeface="+mn-lt"/>
              </a:rPr>
              <a:t>mieste valu je </a:t>
            </a:r>
            <a:r>
              <a:rPr lang="sk-SK" sz="1200" dirty="0" smtClean="0">
                <a:latin typeface="+mn-lt"/>
              </a:rPr>
              <a:t>uhol len 2,2 ° (2,2cm klesanie na meter - dostatočné aj pre invalidov)</a:t>
            </a:r>
            <a:endParaRPr lang="sk-SK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7046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Reliéf dna zálivu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Počítačové vyobrazenie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97272" y="1379964"/>
            <a:ext cx="3903229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100" b="1" dirty="0" smtClean="0">
                <a:latin typeface="Bookman Old Style" panose="02050604050505020204" pitchFamily="18" charset="0"/>
              </a:rPr>
              <a:t>Izaiáš 43:16-17</a:t>
            </a:r>
            <a:endParaRPr lang="sk-SK" sz="1100" b="1" dirty="0">
              <a:latin typeface="Bookman Old Style" panose="02050604050505020204" pitchFamily="18" charset="0"/>
            </a:endParaRPr>
          </a:p>
          <a:p>
            <a:pPr algn="ctr"/>
            <a:endParaRPr lang="sk-SK" sz="1200" dirty="0" smtClean="0">
              <a:latin typeface="+mn-lt"/>
            </a:endParaRPr>
          </a:p>
          <a:p>
            <a:pPr algn="ctr"/>
            <a:r>
              <a:rPr lang="sk-SK" sz="1200" i="1" dirty="0">
                <a:latin typeface="+mn-lt"/>
              </a:rPr>
              <a:t>Takto hovorí Hospodin, ktorý urobil cestu cez more </a:t>
            </a:r>
            <a:r>
              <a:rPr lang="sk-SK" sz="1200" i="1" dirty="0" smtClean="0">
                <a:latin typeface="+mn-lt"/>
              </a:rPr>
              <a:t>               a </a:t>
            </a:r>
            <a:r>
              <a:rPr lang="sk-SK" sz="1200" i="1" dirty="0">
                <a:latin typeface="+mn-lt"/>
              </a:rPr>
              <a:t>chodník cez divé vody, </a:t>
            </a:r>
            <a:r>
              <a:rPr lang="sk-SK" sz="1200" i="1" dirty="0" smtClean="0">
                <a:latin typeface="+mn-lt"/>
              </a:rPr>
              <a:t>ktorý </a:t>
            </a:r>
            <a:r>
              <a:rPr lang="sk-SK" sz="1200" i="1" dirty="0">
                <a:latin typeface="+mn-lt"/>
              </a:rPr>
              <a:t>vyvádza vozy, kone a mocné zástupy: Ležia spolu, nevstanú, vyhasli, dotleli ako knôt</a:t>
            </a:r>
            <a:r>
              <a:rPr lang="sk-SK" sz="1200" i="1" dirty="0" smtClean="0">
                <a:latin typeface="+mn-lt"/>
              </a:rPr>
              <a:t>.</a:t>
            </a:r>
          </a:p>
          <a:p>
            <a:pPr algn="ctr"/>
            <a:r>
              <a:rPr lang="sk-SK" sz="1200" i="1" dirty="0">
                <a:latin typeface="+mn-lt"/>
              </a:rPr>
              <a:t>(Roháčkov preklad</a:t>
            </a:r>
            <a:r>
              <a:rPr lang="sk-SK" sz="1200" i="1" dirty="0" smtClean="0">
                <a:latin typeface="+mn-lt"/>
              </a:rPr>
              <a:t>)</a:t>
            </a:r>
            <a:endParaRPr lang="sk-SK" sz="1200" i="1" dirty="0">
              <a:latin typeface="+mn-lt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107503" y="2619489"/>
            <a:ext cx="389299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 smtClean="0">
                <a:latin typeface="+mn-lt"/>
              </a:rPr>
              <a:t>Hebrejskí proroci popisujú more </a:t>
            </a:r>
            <a:r>
              <a:rPr lang="sk-SK" sz="1200" dirty="0">
                <a:latin typeface="+mn-lt"/>
              </a:rPr>
              <a:t>na </a:t>
            </a:r>
            <a:r>
              <a:rPr lang="sk-SK" sz="1200" dirty="0" smtClean="0">
                <a:latin typeface="+mn-lt"/>
              </a:rPr>
              <a:t>mieste prechodu ako:</a:t>
            </a:r>
          </a:p>
          <a:p>
            <a:r>
              <a:rPr lang="sk-SK" sz="1200" dirty="0" smtClean="0">
                <a:latin typeface="+mn-lt"/>
              </a:rPr>
              <a:t> </a:t>
            </a:r>
          </a:p>
          <a:p>
            <a:pPr algn="ctr"/>
            <a:r>
              <a:rPr lang="sk-SK" sz="1100" b="1" dirty="0" smtClean="0">
                <a:latin typeface="Bookman Old Style" panose="02050604050505020204" pitchFamily="18" charset="0"/>
              </a:rPr>
              <a:t>Izaiáš 51:10</a:t>
            </a:r>
          </a:p>
          <a:p>
            <a:pPr algn="ctr"/>
            <a:endParaRPr lang="sk-SK" sz="11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sk-SK" sz="1200" i="1" dirty="0" smtClean="0">
                <a:latin typeface="+mn-lt"/>
              </a:rPr>
              <a:t>... vody obrovskej veľkej hlbočiny (priepasti) </a:t>
            </a:r>
            <a:r>
              <a:rPr lang="sk-SK" sz="1200" i="1" dirty="0">
                <a:latin typeface="+mn-lt"/>
              </a:rPr>
              <a:t>... </a:t>
            </a:r>
            <a:r>
              <a:rPr lang="sk-SK" sz="1200" i="1" dirty="0" smtClean="0">
                <a:latin typeface="+mn-lt"/>
              </a:rPr>
              <a:t>                       v morských hlbinách. (</a:t>
            </a:r>
            <a:r>
              <a:rPr lang="sk-SK" sz="1200" i="1" dirty="0">
                <a:latin typeface="+mn-lt"/>
              </a:rPr>
              <a:t>Roháčkov preklad</a:t>
            </a:r>
            <a:r>
              <a:rPr lang="sk-SK" sz="1200" i="1" dirty="0" smtClean="0">
                <a:latin typeface="+mn-lt"/>
              </a:rPr>
              <a:t>)</a:t>
            </a:r>
            <a:endParaRPr lang="sk-SK" sz="1200" i="1" dirty="0">
              <a:latin typeface="+mn-lt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1" y="0"/>
            <a:ext cx="5143500" cy="6858000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107504" y="3903439"/>
            <a:ext cx="38929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 smtClean="0">
                <a:latin typeface="+mn-lt"/>
              </a:rPr>
              <a:t>Námorné </a:t>
            </a:r>
            <a:r>
              <a:rPr lang="sk-SK" sz="1200" dirty="0">
                <a:latin typeface="+mn-lt"/>
              </a:rPr>
              <a:t>mapy ukazujú, že pokiaľ malo dôjsť k </a:t>
            </a:r>
            <a:r>
              <a:rPr lang="sk-SK" sz="1200" dirty="0" smtClean="0">
                <a:latin typeface="+mn-lt"/>
              </a:rPr>
              <a:t>prechodu  na </a:t>
            </a:r>
            <a:r>
              <a:rPr lang="sk-SK" sz="1200" dirty="0">
                <a:latin typeface="+mn-lt"/>
              </a:rPr>
              <a:t>druhý breh Červeného mora, tak to muselo byť práve tu.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2541"/>
            <a:ext cx="4000500" cy="2402843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35178082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/>
          <a:lstStyle/>
          <a:p>
            <a:pPr algn="ctr" eaLnBrk="1" hangingPunct="1"/>
            <a:r>
              <a:rPr lang="sk-SK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Prechod cez more</a:t>
            </a:r>
            <a:r>
              <a:rPr lang="sk-SK" sz="40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/>
            </a:r>
            <a:br>
              <a:rPr lang="sk-SK" sz="40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</a:br>
            <a:r>
              <a:rPr lang="sk-SK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Mýtus alebo skutočnosť?</a:t>
            </a:r>
            <a:endParaRPr lang="sk-SK" sz="4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r="13219"/>
          <a:stretch/>
        </p:blipFill>
        <p:spPr>
          <a:xfrm>
            <a:off x="-36512" y="1260209"/>
            <a:ext cx="9217024" cy="5625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338063"/>
            <a:ext cx="9180512" cy="4284239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Reliéf dna zálivu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Počítačové vyobrazenie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107504" y="5949280"/>
            <a:ext cx="89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>
                <a:latin typeface="+mn-lt"/>
              </a:rPr>
              <a:t>Zvláštnosťou je, že tento piesočný valovitý prechod musel byť vytvorený už v časoch potopy, tzn. od nepamäti. Bol už dávno predzvesťou budúcich udalostí. </a:t>
            </a:r>
            <a:r>
              <a:rPr lang="sk-SK" sz="1200" dirty="0" smtClean="0">
                <a:latin typeface="+mn-lt"/>
              </a:rPr>
              <a:t>Izraelský </a:t>
            </a:r>
            <a:r>
              <a:rPr lang="sk-SK" sz="1200" dirty="0">
                <a:latin typeface="+mn-lt"/>
              </a:rPr>
              <a:t>štát </a:t>
            </a:r>
            <a:r>
              <a:rPr lang="sk-SK" sz="1200" dirty="0" smtClean="0">
                <a:latin typeface="+mn-lt"/>
              </a:rPr>
              <a:t>tu nemá vojenské </a:t>
            </a:r>
            <a:r>
              <a:rPr lang="sk-SK" sz="1200" dirty="0">
                <a:latin typeface="+mn-lt"/>
              </a:rPr>
              <a:t>námorné posádky, pretože by zálivom nemohli </a:t>
            </a:r>
            <a:r>
              <a:rPr lang="sk-SK" sz="1200" dirty="0" smtClean="0">
                <a:latin typeface="+mn-lt"/>
              </a:rPr>
              <a:t>preplávať </a:t>
            </a:r>
            <a:r>
              <a:rPr lang="sk-SK" sz="1200" dirty="0">
                <a:latin typeface="+mn-lt"/>
              </a:rPr>
              <a:t>ponorky s hlbokým ponorom, skryté pred zrakmi nepriateľov.</a:t>
            </a:r>
            <a:endParaRPr lang="sk-SK" sz="1200" dirty="0">
              <a:effectLst/>
              <a:latin typeface="+mn-lt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107504" y="5631631"/>
            <a:ext cx="89289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200" i="1" dirty="0">
                <a:latin typeface="+mn-lt"/>
              </a:rPr>
              <a:t>Mapa s vyznačením podmorských hĺbok. Svetlá farba zvýrazňuje menšie hĺbky. V mieste prechodu je zrejmá podmorská hrádza.</a:t>
            </a:r>
          </a:p>
        </p:txBody>
      </p:sp>
    </p:spTree>
    <p:extLst>
      <p:ext uri="{BB962C8B-B14F-4D97-AF65-F5344CB8AC3E}">
        <p14:creationId xmlns:p14="http://schemas.microsoft.com/office/powerpoint/2010/main" val="39485058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Šalamúnove pamätné stĺpy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Pamätná pečať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107504" y="1412776"/>
            <a:ext cx="4824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>
                <a:latin typeface="+mn-lt"/>
              </a:rPr>
              <a:t>Keď Ron Wyatt navštívil prvýkrát Nuweibu v roku 1978, našiel stĺp fenického </a:t>
            </a:r>
            <a:r>
              <a:rPr lang="sk-SK" sz="1200" dirty="0" smtClean="0">
                <a:latin typeface="+mn-lt"/>
              </a:rPr>
              <a:t>štýlu, ležiaci </a:t>
            </a:r>
            <a:r>
              <a:rPr lang="sk-SK" sz="1200" dirty="0">
                <a:latin typeface="+mn-lt"/>
              </a:rPr>
              <a:t>vo vode. </a:t>
            </a:r>
            <a:endParaRPr lang="sk-SK" sz="1200" dirty="0" smtClean="0">
              <a:latin typeface="+mn-lt"/>
            </a:endParaRPr>
          </a:p>
          <a:p>
            <a:endParaRPr lang="sk-SK" sz="1200" dirty="0">
              <a:latin typeface="+mn-lt"/>
            </a:endParaRPr>
          </a:p>
          <a:p>
            <a:r>
              <a:rPr lang="sk-SK" sz="1200" dirty="0" smtClean="0">
                <a:latin typeface="+mn-lt"/>
              </a:rPr>
              <a:t>Nápis </a:t>
            </a:r>
            <a:r>
              <a:rPr lang="sk-SK" sz="1200" dirty="0">
                <a:latin typeface="+mn-lt"/>
              </a:rPr>
              <a:t>bol ale skorodovaný a tak význam </a:t>
            </a:r>
            <a:r>
              <a:rPr lang="sk-SK" sz="1200" dirty="0" smtClean="0">
                <a:latin typeface="+mn-lt"/>
              </a:rPr>
              <a:t>stĺpu </a:t>
            </a:r>
            <a:r>
              <a:rPr lang="sk-SK" sz="1200" dirty="0">
                <a:latin typeface="+mn-lt"/>
              </a:rPr>
              <a:t>nebol pochopený </a:t>
            </a:r>
            <a:endParaRPr lang="sk-SK" sz="1200" dirty="0" smtClean="0">
              <a:latin typeface="+mn-lt"/>
            </a:endParaRPr>
          </a:p>
          <a:p>
            <a:r>
              <a:rPr lang="sk-SK" sz="1200" dirty="0" smtClean="0">
                <a:latin typeface="+mn-lt"/>
              </a:rPr>
              <a:t>až </a:t>
            </a:r>
            <a:r>
              <a:rPr lang="sk-SK" sz="1200" dirty="0">
                <a:latin typeface="+mn-lt"/>
              </a:rPr>
              <a:t>do r. 1984, keď </a:t>
            </a:r>
            <a:r>
              <a:rPr lang="sk-SK" sz="1200" dirty="0" smtClean="0">
                <a:latin typeface="+mn-lt"/>
              </a:rPr>
              <a:t>bol na </a:t>
            </a:r>
            <a:r>
              <a:rPr lang="sk-SK" sz="1200" dirty="0">
                <a:latin typeface="+mn-lt"/>
              </a:rPr>
              <a:t>protiľahlom </a:t>
            </a:r>
            <a:r>
              <a:rPr lang="sk-SK" sz="1200" dirty="0" smtClean="0">
                <a:latin typeface="+mn-lt"/>
              </a:rPr>
              <a:t>saudskom </a:t>
            </a:r>
            <a:r>
              <a:rPr lang="sk-SK" sz="1200" dirty="0">
                <a:latin typeface="+mn-lt"/>
              </a:rPr>
              <a:t>pobreží </a:t>
            </a:r>
            <a:r>
              <a:rPr lang="sk-SK" sz="1200" dirty="0" smtClean="0">
                <a:latin typeface="+mn-lt"/>
              </a:rPr>
              <a:t>nájdený </a:t>
            </a:r>
            <a:r>
              <a:rPr lang="sk-SK" sz="1200" dirty="0">
                <a:latin typeface="+mn-lt"/>
              </a:rPr>
              <a:t>druhý žulový stĺp - totožný s tým prvým, ale na tomto bol nápis nedotknutý. </a:t>
            </a: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1" r="3847"/>
          <a:stretch/>
        </p:blipFill>
        <p:spPr>
          <a:xfrm>
            <a:off x="-36512" y="2674063"/>
            <a:ext cx="4968552" cy="4211321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25129"/>
            <a:ext cx="4211960" cy="553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403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Šalamúnove stĺpy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Pamätná pečať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2" y="3466463"/>
            <a:ext cx="9148612" cy="2698841"/>
          </a:xfrm>
          <a:prstGeom prst="rect">
            <a:avLst/>
          </a:prstGeom>
        </p:spPr>
      </p:pic>
      <p:sp>
        <p:nvSpPr>
          <p:cNvPr id="12" name="Obdĺžnik 11"/>
          <p:cNvSpPr/>
          <p:nvPr/>
        </p:nvSpPr>
        <p:spPr>
          <a:xfrm>
            <a:off x="107504" y="6167045"/>
            <a:ext cx="89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200" dirty="0">
                <a:latin typeface="+mn-lt"/>
              </a:rPr>
              <a:t>Vľavo: </a:t>
            </a:r>
            <a:r>
              <a:rPr lang="sk-SK" sz="1200" dirty="0" smtClean="0">
                <a:latin typeface="+mn-lt"/>
              </a:rPr>
              <a:t>Pamätný </a:t>
            </a:r>
            <a:r>
              <a:rPr lang="sk-SK" sz="1200" dirty="0">
                <a:latin typeface="+mn-lt"/>
              </a:rPr>
              <a:t>stĺp v </a:t>
            </a:r>
            <a:r>
              <a:rPr lang="sk-SK" sz="1200" dirty="0" smtClean="0">
                <a:latin typeface="+mn-lt"/>
              </a:rPr>
              <a:t>Nuweibe. </a:t>
            </a:r>
            <a:r>
              <a:rPr lang="sk-SK" sz="1200" dirty="0">
                <a:latin typeface="+mn-lt"/>
              </a:rPr>
              <a:t>Nápisy na ňom boli </a:t>
            </a:r>
            <a:r>
              <a:rPr lang="sk-SK" sz="1200" dirty="0" smtClean="0">
                <a:latin typeface="+mn-lt"/>
              </a:rPr>
              <a:t>ťažko lokalizovateľné. Miestni </a:t>
            </a:r>
            <a:r>
              <a:rPr lang="sk-SK" sz="1200" dirty="0">
                <a:latin typeface="+mn-lt"/>
              </a:rPr>
              <a:t>beduíni </a:t>
            </a:r>
            <a:endParaRPr lang="sk-SK" sz="1200" dirty="0" smtClean="0">
              <a:latin typeface="+mn-lt"/>
            </a:endParaRPr>
          </a:p>
          <a:p>
            <a:pPr algn="ctr"/>
            <a:r>
              <a:rPr lang="sk-SK" sz="1200" dirty="0" smtClean="0">
                <a:latin typeface="+mn-lt"/>
              </a:rPr>
              <a:t>(negramotní - poznajú z kázania z mešity od duchovného) tento </a:t>
            </a:r>
            <a:r>
              <a:rPr lang="sk-SK" sz="1200" dirty="0">
                <a:latin typeface="+mn-lt"/>
              </a:rPr>
              <a:t>stĺp označili za veľmi starý, zrejme z </a:t>
            </a:r>
            <a:r>
              <a:rPr lang="sk-SK" sz="1200" dirty="0" smtClean="0">
                <a:latin typeface="+mn-lt"/>
              </a:rPr>
              <a:t>dôb Mojžišových </a:t>
            </a:r>
            <a:r>
              <a:rPr lang="sk-SK" sz="1200" dirty="0">
                <a:latin typeface="+mn-lt"/>
              </a:rPr>
              <a:t>... </a:t>
            </a:r>
            <a:endParaRPr lang="sk-SK" sz="1200" dirty="0" smtClean="0">
              <a:latin typeface="+mn-lt"/>
            </a:endParaRPr>
          </a:p>
          <a:p>
            <a:pPr algn="ctr"/>
            <a:r>
              <a:rPr lang="sk-SK" sz="1200" dirty="0" smtClean="0">
                <a:latin typeface="+mn-lt"/>
              </a:rPr>
              <a:t>Uprostred</a:t>
            </a:r>
            <a:r>
              <a:rPr lang="sk-SK" sz="1200" dirty="0">
                <a:latin typeface="+mn-lt"/>
              </a:rPr>
              <a:t>: Stĺpy v </a:t>
            </a:r>
            <a:r>
              <a:rPr lang="sk-SK" sz="1200" dirty="0" smtClean="0">
                <a:latin typeface="+mn-lt"/>
              </a:rPr>
              <a:t>Aškalone </a:t>
            </a:r>
            <a:r>
              <a:rPr lang="sk-SK" sz="1200" dirty="0">
                <a:latin typeface="+mn-lt"/>
              </a:rPr>
              <a:t>a vpravo pečať na tom istom </a:t>
            </a:r>
            <a:r>
              <a:rPr lang="sk-SK" sz="1200" dirty="0" smtClean="0">
                <a:latin typeface="+mn-lt"/>
              </a:rPr>
              <a:t>stĺpe, </a:t>
            </a:r>
            <a:r>
              <a:rPr lang="sk-SK" sz="1200" dirty="0">
                <a:latin typeface="+mn-lt"/>
              </a:rPr>
              <a:t>na druhej strane Saudskej Arábie, </a:t>
            </a:r>
            <a:r>
              <a:rPr lang="sk-SK" sz="1200" dirty="0" smtClean="0">
                <a:latin typeface="+mn-lt"/>
              </a:rPr>
              <a:t>ktorý </a:t>
            </a:r>
            <a:r>
              <a:rPr lang="sk-SK" sz="1200" dirty="0">
                <a:latin typeface="+mn-lt"/>
              </a:rPr>
              <a:t>bol skonfiškovaný.</a:t>
            </a:r>
          </a:p>
        </p:txBody>
      </p:sp>
      <p:sp>
        <p:nvSpPr>
          <p:cNvPr id="13" name="Obdĺžnik 12"/>
          <p:cNvSpPr/>
          <p:nvPr/>
        </p:nvSpPr>
        <p:spPr>
          <a:xfrm>
            <a:off x="107504" y="1408749"/>
            <a:ext cx="37444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 smtClean="0">
                <a:latin typeface="+mn-lt"/>
              </a:rPr>
              <a:t>Obsahoval fenické </a:t>
            </a:r>
            <a:r>
              <a:rPr lang="sk-SK" sz="1200" dirty="0">
                <a:latin typeface="+mn-lt"/>
              </a:rPr>
              <a:t>slová (</a:t>
            </a:r>
            <a:r>
              <a:rPr lang="sk-SK" sz="1200" dirty="0" smtClean="0">
                <a:latin typeface="+mn-lt"/>
              </a:rPr>
              <a:t>zastaranou hebrejčinou): </a:t>
            </a:r>
            <a:r>
              <a:rPr lang="sk-SK" sz="1200" dirty="0">
                <a:latin typeface="+mn-lt"/>
              </a:rPr>
              <a:t>Mizraim (Egypt), Šalamún, Edom, smrť, F</a:t>
            </a:r>
            <a:r>
              <a:rPr lang="sk-SK" sz="1200" dirty="0" smtClean="0">
                <a:latin typeface="+mn-lt"/>
              </a:rPr>
              <a:t>arao, Mojžiš </a:t>
            </a:r>
          </a:p>
          <a:p>
            <a:r>
              <a:rPr lang="sk-SK" sz="1200" dirty="0" smtClean="0">
                <a:latin typeface="+mn-lt"/>
              </a:rPr>
              <a:t>a JHVH. </a:t>
            </a:r>
            <a:r>
              <a:rPr lang="sk-SK" sz="1200" dirty="0">
                <a:latin typeface="+mn-lt"/>
              </a:rPr>
              <a:t>To naznačuje, že kráľ Šalamún nechal tieto stĺpy vztýčiť na pamiatku zázraku </a:t>
            </a:r>
            <a:r>
              <a:rPr lang="sk-SK" sz="1200" dirty="0" smtClean="0">
                <a:latin typeface="+mn-lt"/>
              </a:rPr>
              <a:t>prekročenia </a:t>
            </a:r>
            <a:r>
              <a:rPr lang="sk-SK" sz="1200" dirty="0">
                <a:latin typeface="+mn-lt"/>
              </a:rPr>
              <a:t>mora. </a:t>
            </a:r>
            <a:endParaRPr lang="sk-SK" sz="1200" dirty="0" smtClean="0">
              <a:latin typeface="+mn-lt"/>
            </a:endParaRPr>
          </a:p>
          <a:p>
            <a:endParaRPr lang="sk-SK" sz="1200" dirty="0">
              <a:latin typeface="+mn-lt"/>
            </a:endParaRPr>
          </a:p>
          <a:p>
            <a:r>
              <a:rPr lang="sk-SK" sz="1200" dirty="0" smtClean="0">
                <a:latin typeface="+mn-lt"/>
              </a:rPr>
              <a:t>Saudská </a:t>
            </a:r>
            <a:r>
              <a:rPr lang="sk-SK" sz="1200" dirty="0">
                <a:latin typeface="+mn-lt"/>
              </a:rPr>
              <a:t>Arábia nepovoľuje vstup turistom. Možno </a:t>
            </a:r>
            <a:endParaRPr lang="sk-SK" sz="1200" dirty="0" smtClean="0">
              <a:latin typeface="+mn-lt"/>
            </a:endParaRPr>
          </a:p>
          <a:p>
            <a:r>
              <a:rPr lang="sk-SK" sz="1200" dirty="0" smtClean="0">
                <a:latin typeface="+mn-lt"/>
              </a:rPr>
              <a:t>zo </a:t>
            </a:r>
            <a:r>
              <a:rPr lang="sk-SK" sz="1200" dirty="0">
                <a:latin typeface="+mn-lt"/>
              </a:rPr>
              <a:t>strachu pred neoprávnenými </a:t>
            </a:r>
            <a:r>
              <a:rPr lang="sk-SK" sz="1200" dirty="0" smtClean="0">
                <a:latin typeface="+mn-lt"/>
              </a:rPr>
              <a:t>návštevníkmi úrady </a:t>
            </a:r>
          </a:p>
          <a:p>
            <a:r>
              <a:rPr lang="sk-SK" sz="1200" dirty="0" smtClean="0">
                <a:latin typeface="+mn-lt"/>
              </a:rPr>
              <a:t>od </a:t>
            </a:r>
            <a:r>
              <a:rPr lang="sk-SK" sz="1200" dirty="0">
                <a:latin typeface="+mn-lt"/>
              </a:rPr>
              <a:t>tej doby tento stĺp odstránili, </a:t>
            </a:r>
            <a:r>
              <a:rPr lang="sk-SK" sz="1200" dirty="0" smtClean="0">
                <a:latin typeface="+mn-lt"/>
              </a:rPr>
              <a:t>vystavili v múzeu </a:t>
            </a:r>
          </a:p>
          <a:p>
            <a:r>
              <a:rPr lang="sk-SK" sz="1200" dirty="0" smtClean="0">
                <a:latin typeface="+mn-lt"/>
              </a:rPr>
              <a:t>v Rijáde a </a:t>
            </a:r>
            <a:r>
              <a:rPr lang="sk-SK" sz="1200" dirty="0">
                <a:latin typeface="+mn-lt"/>
              </a:rPr>
              <a:t>na označenie miesta, kde </a:t>
            </a:r>
            <a:r>
              <a:rPr lang="sk-SK" sz="1200" dirty="0" smtClean="0">
                <a:latin typeface="+mn-lt"/>
              </a:rPr>
              <a:t>stál, </a:t>
            </a:r>
            <a:r>
              <a:rPr lang="sk-SK" sz="1200" dirty="0">
                <a:latin typeface="+mn-lt"/>
              </a:rPr>
              <a:t>vztýčili </a:t>
            </a:r>
            <a:r>
              <a:rPr lang="sk-SK" sz="1200" dirty="0" smtClean="0">
                <a:latin typeface="+mn-lt"/>
              </a:rPr>
              <a:t>vlajku </a:t>
            </a:r>
          </a:p>
          <a:p>
            <a:r>
              <a:rPr lang="sk-SK" sz="1200" dirty="0" smtClean="0">
                <a:latin typeface="+mn-lt"/>
              </a:rPr>
              <a:t>a osadili pamätnú dosku.</a:t>
            </a:r>
            <a:endParaRPr lang="sk-SK" sz="1200" dirty="0">
              <a:latin typeface="+mn-lt"/>
            </a:endParaRPr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5541"/>
            <a:ext cx="5304946" cy="370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428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4" t="12938" r="8032"/>
          <a:stretch/>
        </p:blipFill>
        <p:spPr>
          <a:xfrm>
            <a:off x="-18257" y="1268760"/>
            <a:ext cx="9180513" cy="558924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7" t="7567" r="22975"/>
          <a:stretch/>
        </p:blipFill>
        <p:spPr>
          <a:xfrm>
            <a:off x="-36512" y="3888432"/>
            <a:ext cx="2952328" cy="2996952"/>
          </a:xfrm>
          <a:prstGeom prst="rect">
            <a:avLst/>
          </a:prstGeom>
          <a:effectLst>
            <a:glow rad="190500">
              <a:schemeClr val="bg1">
                <a:alpha val="44000"/>
              </a:schemeClr>
            </a:glow>
          </a:effec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Akabský záliv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Živé svedectvo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179512" y="1323925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Potápači objavili pieskovcový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pás, na ktorom sa nachádzali skupinky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koralov (koral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musí niečo obrastať, aby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žil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)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. Tu sa však nachádza pás bieleho piesku bez kamenia a časti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, ktoré boli porastené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koralmi.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To naznačovalo, že tam "niečo" je a to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obrástlo koralom.</a:t>
            </a:r>
            <a:endParaRPr lang="sk-SK" sz="1200" dirty="0">
              <a:solidFill>
                <a:schemeClr val="bg1"/>
              </a:solidFill>
              <a:effectLst>
                <a:glow rad="203200">
                  <a:schemeClr val="tx1">
                    <a:alpha val="5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03750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19316" r="386"/>
          <a:stretch/>
        </p:blipFill>
        <p:spPr>
          <a:xfrm>
            <a:off x="-36512" y="1268760"/>
            <a:ext cx="9180512" cy="5616624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5" t="10357" r="7578"/>
          <a:stretch/>
        </p:blipFill>
        <p:spPr>
          <a:xfrm>
            <a:off x="5076055" y="-10876"/>
            <a:ext cx="4063281" cy="3031686"/>
          </a:xfrm>
          <a:prstGeom prst="rect">
            <a:avLst/>
          </a:prstGeom>
          <a:effectLst>
            <a:glow rad="190500">
              <a:schemeClr val="bg1">
                <a:alpha val="44000"/>
              </a:schemeClr>
            </a:glow>
          </a:effectLst>
        </p:spPr>
      </p:pic>
      <p:sp>
        <p:nvSpPr>
          <p:cNvPr id="11" name="Obdĺžnik 10"/>
          <p:cNvSpPr/>
          <p:nvPr/>
        </p:nvSpPr>
        <p:spPr>
          <a:xfrm>
            <a:off x="179511" y="1340768"/>
            <a:ext cx="4891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V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následnom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bádaní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sa objavilo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množstvo kosti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ľudí aj zvierat,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vozy,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výzbroj,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kovanie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a pod.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Predmety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sú silne porastené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koralom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- mnoho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predmetov polámaných, pravdepodobne pri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zničení armády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vodou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.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Akabský záliv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Živé svedectvo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8700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20"/>
            <a:ext cx="9144000" cy="6858000"/>
          </a:xfrm>
          <a:prstGeom prst="rect">
            <a:avLst/>
          </a:prstGeom>
        </p:spPr>
      </p:pic>
      <p:sp>
        <p:nvSpPr>
          <p:cNvPr id="12" name="Obdĺžnik 11"/>
          <p:cNvSpPr/>
          <p:nvPr/>
        </p:nvSpPr>
        <p:spPr>
          <a:xfrm>
            <a:off x="215008" y="2960683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Našli sa aj v priamke porastené časti,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ktoré nasvedčujú kovaniu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na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voze, ktoré bolo železné, </a:t>
            </a:r>
          </a:p>
          <a:p>
            <a:pPr algn="ctr"/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skupiny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veľkých kopčekov,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ktoré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by mohli byť zmesou ľudských a konských kostí.</a:t>
            </a:r>
          </a:p>
        </p:txBody>
      </p:sp>
      <p:sp>
        <p:nvSpPr>
          <p:cNvPr id="9" name="Obdĺžnik 8"/>
          <p:cNvSpPr/>
          <p:nvPr/>
        </p:nvSpPr>
        <p:spPr>
          <a:xfrm>
            <a:off x="220591" y="6093296"/>
            <a:ext cx="40633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Koraly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na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zlato nenarastajú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, a preto tvar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zostal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veľmi výrazný, aj keď drevo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vo vnútri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zlatého povlaku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zhnilo - kolesá príliš krehké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na premiestňovanie alebo vytiahnutie.</a:t>
            </a:r>
          </a:p>
        </p:txBody>
      </p:sp>
    </p:spTree>
    <p:extLst>
      <p:ext uri="{BB962C8B-B14F-4D97-AF65-F5344CB8AC3E}">
        <p14:creationId xmlns:p14="http://schemas.microsoft.com/office/powerpoint/2010/main" val="114803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41"/>
            <a:ext cx="9144000" cy="687163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"/>
          <a:stretch/>
        </p:blipFill>
        <p:spPr>
          <a:xfrm>
            <a:off x="0" y="3498319"/>
            <a:ext cx="4572000" cy="3387065"/>
          </a:xfrm>
          <a:prstGeom prst="rect">
            <a:avLst/>
          </a:prstGeom>
        </p:spPr>
      </p:pic>
      <p:sp>
        <p:nvSpPr>
          <p:cNvPr id="12" name="Obdĺžnik 11"/>
          <p:cNvSpPr/>
          <p:nvPr/>
        </p:nvSpPr>
        <p:spPr>
          <a:xfrm>
            <a:off x="107504" y="6095037"/>
            <a:ext cx="3528392" cy="646331"/>
          </a:xfrm>
          <a:prstGeom prst="rect">
            <a:avLst/>
          </a:prstGeom>
          <a:effectLst>
            <a:glow rad="203200">
              <a:schemeClr val="bg1">
                <a:alpha val="5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sk-SK" sz="1200" dirty="0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Pozlátené 4-lúčne koleso </a:t>
            </a:r>
            <a:r>
              <a:rPr lang="sk-SK" sz="1200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vozu </a:t>
            </a:r>
            <a:r>
              <a:rPr lang="sk-SK" sz="1200" dirty="0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používané                        v starovekom Egypte - </a:t>
            </a:r>
            <a:r>
              <a:rPr lang="sk-SK" sz="1200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nemý svedok zázračného prechodu Židov Červeným morom (pred 3500 rokmi)</a:t>
            </a:r>
          </a:p>
        </p:txBody>
      </p:sp>
    </p:spTree>
    <p:extLst>
      <p:ext uri="{BB962C8B-B14F-4D97-AF65-F5344CB8AC3E}">
        <p14:creationId xmlns:p14="http://schemas.microsoft.com/office/powerpoint/2010/main" val="162150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Egyptské vozové kolesá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Múzeum v Káhire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65"/>
          <a:stretch/>
        </p:blipFill>
        <p:spPr>
          <a:xfrm>
            <a:off x="-44957" y="2747210"/>
            <a:ext cx="4616957" cy="411079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9"/>
          <a:stretch/>
        </p:blipFill>
        <p:spPr>
          <a:xfrm>
            <a:off x="4605453" y="3341276"/>
            <a:ext cx="4574997" cy="3553446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2"/>
          <a:stretch/>
        </p:blipFill>
        <p:spPr>
          <a:xfrm>
            <a:off x="4499992" y="3743"/>
            <a:ext cx="4680459" cy="3310545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94974" y="2431921"/>
            <a:ext cx="44050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200" i="1" dirty="0" smtClean="0">
                <a:latin typeface="+mn-lt"/>
              </a:rPr>
              <a:t>Voz z Tutanchamónovej hrobky, vystavený v Káhirskom múzeu.</a:t>
            </a:r>
            <a:endParaRPr lang="sk-SK" sz="1200" i="1" dirty="0">
              <a:latin typeface="+mn-lt"/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94974" y="1340768"/>
            <a:ext cx="43330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>
                <a:latin typeface="+mn-lt"/>
              </a:rPr>
              <a:t>Snímky egyptských kolies </a:t>
            </a:r>
            <a:r>
              <a:rPr lang="sk-SK" sz="1200" dirty="0" smtClean="0">
                <a:latin typeface="+mn-lt"/>
              </a:rPr>
              <a:t>- pozlátené </a:t>
            </a:r>
            <a:r>
              <a:rPr lang="sk-SK" sz="1200" dirty="0">
                <a:latin typeface="+mn-lt"/>
              </a:rPr>
              <a:t>používali najvyššie </a:t>
            </a:r>
            <a:r>
              <a:rPr lang="sk-SK" sz="1200" dirty="0" smtClean="0">
                <a:latin typeface="+mn-lt"/>
              </a:rPr>
              <a:t>postavení </a:t>
            </a:r>
            <a:r>
              <a:rPr lang="sk-SK" sz="1200" dirty="0">
                <a:latin typeface="+mn-lt"/>
              </a:rPr>
              <a:t>v hierarchii (kňazi, </a:t>
            </a:r>
            <a:r>
              <a:rPr lang="sk-SK" sz="1200" dirty="0" smtClean="0">
                <a:latin typeface="+mn-lt"/>
              </a:rPr>
              <a:t>faraón a pod.)</a:t>
            </a:r>
            <a:r>
              <a:rPr lang="sk-SK" sz="1200" dirty="0">
                <a:latin typeface="+mn-lt"/>
              </a:rPr>
              <a:t> </a:t>
            </a:r>
            <a:endParaRPr lang="sk-SK" sz="1200" dirty="0" smtClean="0">
              <a:latin typeface="+mn-lt"/>
            </a:endParaRPr>
          </a:p>
          <a:p>
            <a:endParaRPr lang="sk-SK" sz="1200" dirty="0">
              <a:latin typeface="+mn-lt"/>
            </a:endParaRPr>
          </a:p>
          <a:p>
            <a:r>
              <a:rPr lang="sk-SK" sz="1200" dirty="0" smtClean="0">
                <a:latin typeface="+mn-lt"/>
              </a:rPr>
              <a:t>Nájdené </a:t>
            </a:r>
            <a:r>
              <a:rPr lang="sk-SK" sz="1200" dirty="0">
                <a:latin typeface="+mn-lt"/>
              </a:rPr>
              <a:t>vozové kolesá, nafilmované neďaleko saudského pobrežia zodpovedajú kolesám nájdeným v hrobke faraóna Tutanchamóna</a:t>
            </a:r>
            <a:r>
              <a:rPr lang="sk-SK" sz="1200" dirty="0" smtClean="0">
                <a:latin typeface="+mn-lt"/>
              </a:rPr>
              <a:t>.</a:t>
            </a:r>
            <a:endParaRPr lang="sk-SK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1102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Šalamúnove pamätné stĺpy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Počítačové vyobrazenie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Vrch Sinaj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Historický omyl?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6"/>
          <a:stretch/>
        </p:blipFill>
        <p:spPr>
          <a:xfrm>
            <a:off x="11493" y="1297562"/>
            <a:ext cx="9169019" cy="5587821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5508104" y="4365104"/>
            <a:ext cx="1512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Vrch Horeb</a:t>
            </a:r>
          </a:p>
          <a:p>
            <a:pPr algn="ctr"/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(Vrch mimo Egypta) </a:t>
            </a:r>
          </a:p>
        </p:txBody>
      </p:sp>
    </p:spTree>
    <p:extLst>
      <p:ext uri="{BB962C8B-B14F-4D97-AF65-F5344CB8AC3E}">
        <p14:creationId xmlns:p14="http://schemas.microsoft.com/office/powerpoint/2010/main" val="1714724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/>
          <a:lstStyle/>
          <a:p>
            <a:pPr algn="ctr" eaLnBrk="1" hangingPunct="1"/>
            <a:r>
              <a:rPr lang="sk-SK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Prechod cez more</a:t>
            </a:r>
            <a:r>
              <a:rPr lang="sk-SK" sz="40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/>
            </a:r>
            <a:br>
              <a:rPr lang="sk-SK" sz="40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</a:br>
            <a:r>
              <a:rPr lang="sk-SK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Biblický opis</a:t>
            </a:r>
            <a:endParaRPr lang="sk-SK" sz="4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r="5406"/>
          <a:stretch/>
        </p:blipFill>
        <p:spPr>
          <a:xfrm>
            <a:off x="-36512" y="1268760"/>
            <a:ext cx="9217024" cy="5586809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4572000" y="1436583"/>
            <a:ext cx="4392488" cy="1200329"/>
          </a:xfrm>
          <a:prstGeom prst="rect">
            <a:avLst/>
          </a:prstGeom>
          <a:effectLst>
            <a:glow rad="203200">
              <a:schemeClr val="tx1">
                <a:alpha val="5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sk-SK" sz="1100" b="1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Bookman Old Style" panose="02050604050505020204" pitchFamily="18" charset="0"/>
              </a:rPr>
              <a:t>1 Mojžišova </a:t>
            </a:r>
            <a:r>
              <a:rPr lang="sk-SK" sz="1100" b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Bookman Old Style" panose="02050604050505020204" pitchFamily="18" charset="0"/>
              </a:rPr>
              <a:t>14:19,21</a:t>
            </a:r>
          </a:p>
          <a:p>
            <a:endParaRPr lang="sk-SK" sz="1200" b="1" dirty="0">
              <a:solidFill>
                <a:schemeClr val="bg1"/>
              </a:solidFill>
              <a:effectLst>
                <a:glow rad="203200">
                  <a:schemeClr val="tx1">
                    <a:alpha val="50000"/>
                  </a:schemeClr>
                </a:glow>
              </a:effectLst>
              <a:latin typeface="Bookman Old Style" panose="02050604050505020204" pitchFamily="18" charset="0"/>
            </a:endParaRPr>
          </a:p>
          <a:p>
            <a:pPr algn="r"/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Ty </a:t>
            </a:r>
            <a:r>
              <a:rPr lang="sk-SK" sz="1200" i="1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zdvihni svoju palicu, vystri ruku nad more a rozdeľ ho, aby Izraeliti mohli prejsť jeho stredom po </a:t>
            </a:r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suchu ... Mojžiš </a:t>
            </a:r>
            <a:r>
              <a:rPr lang="sk-SK" sz="1200" i="1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vystrel ruku nad more a Hospodin po celú noc zaháňal more prudkým východným vetrom </a:t>
            </a:r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  a </a:t>
            </a:r>
            <a:r>
              <a:rPr lang="sk-SK" sz="1200" i="1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vysušil ho. </a:t>
            </a:r>
          </a:p>
        </p:txBody>
      </p:sp>
    </p:spTree>
    <p:extLst>
      <p:ext uri="{BB962C8B-B14F-4D97-AF65-F5344CB8AC3E}">
        <p14:creationId xmlns:p14="http://schemas.microsoft.com/office/powerpoint/2010/main" val="31289708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Šalamúnove pamätné stĺpy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Počítačové vyobrazenie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485800" y="6093296"/>
            <a:ext cx="50223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Ďžebel Musa alebo Džebel Katrina - na južnom cípe sinajského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polostrova.</a:t>
            </a:r>
            <a:endParaRPr lang="sk-SK" sz="1200" dirty="0">
              <a:solidFill>
                <a:schemeClr val="bg1"/>
              </a:solidFill>
              <a:effectLst>
                <a:glow rad="203200">
                  <a:schemeClr val="tx1">
                    <a:alpha val="5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15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Mt. Sinai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Geografia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9"/>
          <a:stretch/>
        </p:blipFill>
        <p:spPr>
          <a:xfrm>
            <a:off x="0" y="1289000"/>
            <a:ext cx="9144000" cy="5596384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35496" y="1330136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Pútnici z celého sveta vystupujú na vrchol vysoký </a:t>
            </a:r>
            <a:r>
              <a:rPr lang="sk-SK" sz="1200" dirty="0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2285m, </a:t>
            </a:r>
            <a:r>
              <a:rPr lang="sk-SK" sz="1200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ktorý sa všeobecne považuje za vrch Sinaj.</a:t>
            </a:r>
          </a:p>
        </p:txBody>
      </p:sp>
      <p:sp>
        <p:nvSpPr>
          <p:cNvPr id="5" name="Obdĺžnik 4"/>
          <p:cNvSpPr/>
          <p:nvPr/>
        </p:nvSpPr>
        <p:spPr>
          <a:xfrm>
            <a:off x="5580112" y="5775647"/>
            <a:ext cx="3384376" cy="461665"/>
          </a:xfrm>
          <a:prstGeom prst="rect">
            <a:avLst/>
          </a:prstGeom>
          <a:effectLst>
            <a:glow rad="203200">
              <a:schemeClr val="tx1">
                <a:alpha val="5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Tradičné miesto tejto hory na Sinajskom polostrove ale nespĺňa žiadne z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kritérií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v Biblii. </a:t>
            </a:r>
          </a:p>
        </p:txBody>
      </p:sp>
    </p:spTree>
    <p:extLst>
      <p:ext uri="{BB962C8B-B14F-4D97-AF65-F5344CB8AC3E}">
        <p14:creationId xmlns:p14="http://schemas.microsoft.com/office/powerpoint/2010/main" val="2760215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Mt. Sinai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Geografia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2" b="6179"/>
          <a:stretch/>
        </p:blipFill>
        <p:spPr>
          <a:xfrm>
            <a:off x="0" y="1268760"/>
            <a:ext cx="9144000" cy="5616624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179512" y="1412776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Od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roku 1956 archeológovia hľadali dôkazy, ktoré by potvrdili, že Mojžiš a Izraelci tu voľakedy táborili takmer celý rok po svojom odchode z Egypta, ale žiaľ nenašli nič, čo by naznačovalo prítomnosť Izraelcov na tomto mieste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6177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Mt. Sinai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Výstup na vrchol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16"/>
          <a:stretch/>
        </p:blipFill>
        <p:spPr>
          <a:xfrm>
            <a:off x="-1" y="1268760"/>
            <a:ext cx="9144001" cy="5616624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72008" y="1486525"/>
            <a:ext cx="3419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 smtClean="0">
                <a:latin typeface="+mn-lt"/>
              </a:rPr>
              <a:t>Spomedzi </a:t>
            </a:r>
            <a:r>
              <a:rPr lang="sk-SK" sz="1200" dirty="0">
                <a:latin typeface="+mn-lt"/>
              </a:rPr>
              <a:t>vyše 8000 nápisov, ktoré sa našli v južnej polovici Sinajského </a:t>
            </a:r>
            <a:r>
              <a:rPr lang="sk-SK" sz="1200" dirty="0" smtClean="0">
                <a:latin typeface="+mn-lt"/>
              </a:rPr>
              <a:t>polostrova </a:t>
            </a:r>
            <a:r>
              <a:rPr lang="sk-SK" sz="1200" dirty="0">
                <a:latin typeface="+mn-lt"/>
              </a:rPr>
              <a:t>bola len hŕstka hebrejských, </a:t>
            </a:r>
            <a:r>
              <a:rPr lang="sk-SK" sz="1200" dirty="0" smtClean="0">
                <a:latin typeface="+mn-lt"/>
              </a:rPr>
              <a:t>aramejských.</a:t>
            </a:r>
          </a:p>
        </p:txBody>
      </p:sp>
    </p:spTree>
    <p:extLst>
      <p:ext uri="{BB962C8B-B14F-4D97-AF65-F5344CB8AC3E}">
        <p14:creationId xmlns:p14="http://schemas.microsoft.com/office/powerpoint/2010/main" val="31876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0" b="7220"/>
          <a:stretch/>
        </p:blipFill>
        <p:spPr>
          <a:xfrm>
            <a:off x="-33358" y="-99392"/>
            <a:ext cx="9177358" cy="6984776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4644008" y="5315724"/>
            <a:ext cx="4464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200" dirty="0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Mojžiš </a:t>
            </a:r>
            <a:r>
              <a:rPr lang="sk-SK" sz="1200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bol 40 rokov pred Exodom v exile v Madianskej zemi. Jedná sa o staré územie, ktoré sa nachádza v dnešnej Saudskej Arábii.</a:t>
            </a:r>
            <a:br>
              <a:rPr lang="sk-SK" sz="1200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</a:br>
            <a:r>
              <a:rPr lang="sk-SK" sz="1200" dirty="0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Bol </a:t>
            </a:r>
            <a:r>
              <a:rPr lang="sk-SK" sz="1200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pri horiacom kríku Bohom poverený vyviezť synov z </a:t>
            </a:r>
            <a:r>
              <a:rPr lang="sk-SK" sz="1200" dirty="0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Egypta:            </a:t>
            </a:r>
            <a:r>
              <a:rPr lang="sk-SK" sz="1200" i="1" dirty="0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"</a:t>
            </a:r>
            <a:r>
              <a:rPr lang="sk-SK" sz="1200" i="1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A toto ti bude znamením, že som ťa ja poslal: keď vyvedieš ľud </a:t>
            </a:r>
            <a:r>
              <a:rPr lang="sk-SK" sz="1200" i="1" dirty="0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            z </a:t>
            </a:r>
            <a:r>
              <a:rPr lang="sk-SK" sz="1200" i="1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Egypta, budete slúžiť Bohu na tomto vrchu." (Exodus 3,12)</a:t>
            </a:r>
            <a:r>
              <a:rPr lang="sk-SK" sz="1200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/>
            </a:r>
            <a:br>
              <a:rPr lang="sk-SK" sz="1200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</a:br>
            <a:r>
              <a:rPr lang="sk-SK" sz="1200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/>
            </a:r>
            <a:br>
              <a:rPr lang="sk-SK" sz="1200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</a:br>
            <a:r>
              <a:rPr lang="sk-SK" sz="1200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Takýto vrch nachádzame asi 23 kilometrov na východ od </a:t>
            </a:r>
            <a:r>
              <a:rPr lang="sk-SK" sz="1200" dirty="0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miesta</a:t>
            </a:r>
          </a:p>
          <a:p>
            <a:pPr algn="ctr"/>
            <a:r>
              <a:rPr lang="sk-SK" sz="1200" b="1" dirty="0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Al-</a:t>
            </a:r>
            <a:r>
              <a:rPr lang="sk-SK" sz="1200" b="1" dirty="0" err="1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Bab</a:t>
            </a:r>
            <a:r>
              <a:rPr lang="sk-SK" sz="1200" b="1" dirty="0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 (</a:t>
            </a:r>
            <a:r>
              <a:rPr lang="sk-SK" sz="1200" b="1" dirty="0" err="1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Jetrova</a:t>
            </a:r>
            <a:r>
              <a:rPr lang="sk-SK" sz="1200" b="1" dirty="0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 jaskyňa)</a:t>
            </a:r>
            <a:r>
              <a:rPr lang="sk-SK" sz="1200" dirty="0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. </a:t>
            </a:r>
            <a:r>
              <a:rPr lang="sk-SK" sz="1200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Nazýva sa </a:t>
            </a:r>
            <a:r>
              <a:rPr lang="sk-SK" sz="1200" b="1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Jabal </a:t>
            </a:r>
            <a:r>
              <a:rPr lang="sk-SK" sz="1200" b="1" dirty="0" err="1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al</a:t>
            </a:r>
            <a:r>
              <a:rPr lang="sk-SK" sz="1200" b="1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-Lawz</a:t>
            </a:r>
            <a:r>
              <a:rPr lang="sk-SK" sz="1200" dirty="0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.</a:t>
            </a:r>
            <a:endParaRPr lang="sk-SK" sz="1200" dirty="0">
              <a:effectLst>
                <a:glow rad="203200">
                  <a:schemeClr val="bg1">
                    <a:alpha val="5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496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5" t="3258" b="13471"/>
          <a:stretch/>
        </p:blipFill>
        <p:spPr>
          <a:xfrm>
            <a:off x="-36512" y="1327116"/>
            <a:ext cx="9159895" cy="5630276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Elim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Palmy a pramene vôd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35496" y="1383159"/>
            <a:ext cx="3307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Počas putovania k hore, </a:t>
            </a:r>
            <a:r>
              <a:rPr lang="sk-SK" sz="1200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dorazil izraelský ľud </a:t>
            </a:r>
            <a:r>
              <a:rPr lang="sk-SK" sz="1200" dirty="0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          do </a:t>
            </a:r>
            <a:r>
              <a:rPr lang="sk-SK" sz="1200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Elimu. Elim bolo miesto </a:t>
            </a:r>
            <a:r>
              <a:rPr lang="sk-SK" sz="1200" dirty="0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so 70-timi palmami          a </a:t>
            </a:r>
            <a:r>
              <a:rPr lang="sk-SK" sz="1200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s dvanástimi vodnými prameňmi (</a:t>
            </a:r>
            <a:r>
              <a:rPr lang="sk-SK" sz="1200" dirty="0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Ex.15:27).</a:t>
            </a:r>
            <a:endParaRPr lang="sk-SK" sz="1200" dirty="0">
              <a:effectLst>
                <a:glow rad="203200">
                  <a:schemeClr val="bg1">
                    <a:alpha val="50000"/>
                  </a:schemeClr>
                </a:glow>
              </a:effectLst>
              <a:latin typeface="+mn-lt"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4"/>
          <a:stretch/>
        </p:blipFill>
        <p:spPr>
          <a:xfrm>
            <a:off x="3324965" y="0"/>
            <a:ext cx="5798418" cy="211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414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Šalamúnove pamätné stĺpy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Počítačové vyobrazenie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971600" y="170080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1200" dirty="0" smtClean="0">
                <a:latin typeface="+mn-lt"/>
              </a:rPr>
              <a:t>Po </a:t>
            </a:r>
            <a:r>
              <a:rPr lang="sk-SK" sz="1200" dirty="0">
                <a:latin typeface="+mn-lt"/>
              </a:rPr>
              <a:t>ďalšom putovaní dorazil izraelský ľud do Elimu. Elim bolo miesto </a:t>
            </a:r>
            <a:r>
              <a:rPr lang="sk-SK" sz="1200" dirty="0" smtClean="0">
                <a:latin typeface="+mn-lt"/>
              </a:rPr>
              <a:t>so </a:t>
            </a:r>
            <a:r>
              <a:rPr lang="sk-SK" sz="1200" dirty="0">
                <a:latin typeface="+mn-lt"/>
              </a:rPr>
              <a:t>sedemdesiatich palmami a s dvanástimi vodnými prameňmi (Ex. 15:27). Dnes sa </a:t>
            </a:r>
            <a:r>
              <a:rPr lang="sk-SK" sz="1200" dirty="0" smtClean="0">
                <a:latin typeface="+mn-lt"/>
              </a:rPr>
              <a:t>tu </a:t>
            </a:r>
            <a:r>
              <a:rPr lang="sk-SK" sz="1200" dirty="0">
                <a:latin typeface="+mn-lt"/>
              </a:rPr>
              <a:t>v oáze </a:t>
            </a:r>
            <a:r>
              <a:rPr lang="sk-SK" sz="1200" dirty="0" smtClean="0">
                <a:latin typeface="+mn-lt"/>
              </a:rPr>
              <a:t>rozkladajúcej </a:t>
            </a:r>
            <a:r>
              <a:rPr lang="sk-SK" sz="1200" dirty="0">
                <a:latin typeface="+mn-lt"/>
              </a:rPr>
              <a:t>sa v </a:t>
            </a:r>
            <a:r>
              <a:rPr lang="sk-SK" sz="1200" dirty="0" smtClean="0">
                <a:latin typeface="+mn-lt"/>
              </a:rPr>
              <a:t>tejto oblasti</a:t>
            </a:r>
            <a:r>
              <a:rPr lang="sk-SK" sz="1200" dirty="0">
                <a:latin typeface="+mn-lt"/>
              </a:rPr>
              <a:t>, </a:t>
            </a:r>
            <a:r>
              <a:rPr lang="sk-SK" sz="1200" dirty="0" smtClean="0">
                <a:latin typeface="+mn-lt"/>
              </a:rPr>
              <a:t>nachádza </a:t>
            </a:r>
            <a:r>
              <a:rPr lang="sk-SK" sz="1200" dirty="0">
                <a:latin typeface="+mn-lt"/>
              </a:rPr>
              <a:t>niekoľko sto paliem a dvanásť </a:t>
            </a:r>
            <a:r>
              <a:rPr lang="sk-SK" sz="1200" dirty="0" smtClean="0">
                <a:latin typeface="+mn-lt"/>
              </a:rPr>
              <a:t>studní</a:t>
            </a:r>
            <a:r>
              <a:rPr lang="sk-SK" sz="1200" dirty="0">
                <a:latin typeface="+mn-lt"/>
              </a:rPr>
              <a:t> </a:t>
            </a:r>
            <a:r>
              <a:rPr lang="sk-SK" sz="1200" dirty="0" smtClean="0">
                <a:latin typeface="+mn-lt"/>
              </a:rPr>
              <a:t>- </a:t>
            </a:r>
            <a:r>
              <a:rPr lang="sk-SK" sz="1200" dirty="0">
                <a:latin typeface="+mn-lt"/>
              </a:rPr>
              <a:t>stále </a:t>
            </a:r>
            <a:r>
              <a:rPr lang="sk-SK" sz="1200" dirty="0" smtClean="0">
                <a:latin typeface="+mn-lt"/>
              </a:rPr>
              <a:t>používané. </a:t>
            </a:r>
            <a:endParaRPr lang="sk-SK" sz="1200" dirty="0">
              <a:latin typeface="+mn-lt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85384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467544" y="260648"/>
            <a:ext cx="79928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Dnes </a:t>
            </a:r>
            <a:r>
              <a:rPr lang="sk-SK" sz="1200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sa </a:t>
            </a:r>
            <a:r>
              <a:rPr lang="sk-SK" sz="1200" dirty="0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v oáze, rozkladajúcej sa v </a:t>
            </a:r>
            <a:r>
              <a:rPr lang="sk-SK" sz="1200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tejto oblasti, nachádza niekoľko sto paliem a dvanásť studní - stále používané. </a:t>
            </a:r>
          </a:p>
        </p:txBody>
      </p:sp>
    </p:spTree>
    <p:extLst>
      <p:ext uri="{BB962C8B-B14F-4D97-AF65-F5344CB8AC3E}">
        <p14:creationId xmlns:p14="http://schemas.microsoft.com/office/powerpoint/2010/main" val="165601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Šalamúnove pamätné stĺpy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Počítačové vyobrazenie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971600" y="170080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1200" dirty="0" smtClean="0">
                <a:latin typeface="+mn-lt"/>
              </a:rPr>
              <a:t>Po </a:t>
            </a:r>
            <a:r>
              <a:rPr lang="sk-SK" sz="1200" dirty="0">
                <a:latin typeface="+mn-lt"/>
              </a:rPr>
              <a:t>ďalšom putovaní dorazil izraelský ľud do Elimu. Elim bolo miesto </a:t>
            </a:r>
            <a:r>
              <a:rPr lang="sk-SK" sz="1200" dirty="0" smtClean="0">
                <a:latin typeface="+mn-lt"/>
              </a:rPr>
              <a:t>so </a:t>
            </a:r>
            <a:r>
              <a:rPr lang="sk-SK" sz="1200" dirty="0">
                <a:latin typeface="+mn-lt"/>
              </a:rPr>
              <a:t>sedemdesiatich palmami a s dvanástimi vodnými prameňmi (Ex. 15:27). Dnes sa </a:t>
            </a:r>
            <a:r>
              <a:rPr lang="sk-SK" sz="1200" dirty="0" smtClean="0">
                <a:latin typeface="+mn-lt"/>
              </a:rPr>
              <a:t>tu </a:t>
            </a:r>
            <a:r>
              <a:rPr lang="sk-SK" sz="1200" dirty="0">
                <a:latin typeface="+mn-lt"/>
              </a:rPr>
              <a:t>v oáze </a:t>
            </a:r>
            <a:r>
              <a:rPr lang="sk-SK" sz="1200" dirty="0" smtClean="0">
                <a:latin typeface="+mn-lt"/>
              </a:rPr>
              <a:t>rozkladajúcej </a:t>
            </a:r>
            <a:r>
              <a:rPr lang="sk-SK" sz="1200" dirty="0">
                <a:latin typeface="+mn-lt"/>
              </a:rPr>
              <a:t>sa v </a:t>
            </a:r>
            <a:r>
              <a:rPr lang="sk-SK" sz="1200" dirty="0" smtClean="0">
                <a:latin typeface="+mn-lt"/>
              </a:rPr>
              <a:t>tejto oblasti</a:t>
            </a:r>
            <a:r>
              <a:rPr lang="sk-SK" sz="1200" dirty="0">
                <a:latin typeface="+mn-lt"/>
              </a:rPr>
              <a:t>, </a:t>
            </a:r>
            <a:r>
              <a:rPr lang="sk-SK" sz="1200" dirty="0" smtClean="0">
                <a:latin typeface="+mn-lt"/>
              </a:rPr>
              <a:t>nachádza </a:t>
            </a:r>
            <a:r>
              <a:rPr lang="sk-SK" sz="1200" dirty="0">
                <a:latin typeface="+mn-lt"/>
              </a:rPr>
              <a:t>niekoľko sto paliem a dvanásť </a:t>
            </a:r>
            <a:r>
              <a:rPr lang="sk-SK" sz="1200" dirty="0" smtClean="0">
                <a:latin typeface="+mn-lt"/>
              </a:rPr>
              <a:t>studní</a:t>
            </a:r>
            <a:r>
              <a:rPr lang="sk-SK" sz="1200" dirty="0">
                <a:latin typeface="+mn-lt"/>
              </a:rPr>
              <a:t> </a:t>
            </a:r>
            <a:r>
              <a:rPr lang="sk-SK" sz="1200" dirty="0" smtClean="0">
                <a:latin typeface="+mn-lt"/>
              </a:rPr>
              <a:t>- </a:t>
            </a:r>
            <a:r>
              <a:rPr lang="sk-SK" sz="1200" dirty="0">
                <a:latin typeface="+mn-lt"/>
              </a:rPr>
              <a:t>stále </a:t>
            </a:r>
            <a:r>
              <a:rPr lang="sk-SK" sz="1200" dirty="0" smtClean="0">
                <a:latin typeface="+mn-lt"/>
              </a:rPr>
              <a:t>používané. </a:t>
            </a:r>
            <a:endParaRPr lang="sk-SK" sz="1200" dirty="0">
              <a:latin typeface="+mn-lt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1"/>
          <a:stretch/>
        </p:blipFill>
        <p:spPr>
          <a:xfrm>
            <a:off x="-36511" y="0"/>
            <a:ext cx="9289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4000"/>
                    </a14:imgEffect>
                    <a14:imgEffect>
                      <a14:brightnessContrast bright="-7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8"/>
          <a:stretch/>
        </p:blipFill>
        <p:spPr>
          <a:xfrm>
            <a:off x="0" y="-99392"/>
            <a:ext cx="9144000" cy="6932774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467544" y="5991671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200" dirty="0" smtClean="0">
                <a:effectLst>
                  <a:glow rad="203200">
                    <a:schemeClr val="bg1">
                      <a:alpha val="60000"/>
                    </a:schemeClr>
                  </a:glow>
                </a:effectLst>
                <a:latin typeface="+mn-lt"/>
              </a:rPr>
              <a:t>Biblia píše o umiestnení hory Sinaj: </a:t>
            </a:r>
            <a:r>
              <a:rPr lang="sk-SK" sz="1200" dirty="0">
                <a:effectLst>
                  <a:glow rad="203200">
                    <a:schemeClr val="bg1">
                      <a:alpha val="60000"/>
                    </a:schemeClr>
                  </a:glow>
                </a:effectLst>
                <a:latin typeface="+mn-lt"/>
              </a:rPr>
              <a:t>"hora Sinai leží v Arábii" - Galaťanom </a:t>
            </a:r>
            <a:r>
              <a:rPr lang="sk-SK" sz="1200" dirty="0" smtClean="0">
                <a:effectLst>
                  <a:glow rad="203200">
                    <a:schemeClr val="bg1">
                      <a:alpha val="60000"/>
                    </a:schemeClr>
                  </a:glow>
                </a:effectLst>
                <a:latin typeface="+mn-lt"/>
              </a:rPr>
              <a:t>4:25</a:t>
            </a:r>
            <a:r>
              <a:rPr lang="sk-SK" sz="1200" dirty="0">
                <a:effectLst>
                  <a:glow rad="203200">
                    <a:schemeClr val="bg1">
                      <a:alpha val="60000"/>
                    </a:schemeClr>
                  </a:glow>
                </a:effectLst>
                <a:latin typeface="+mn-lt"/>
              </a:rPr>
              <a:t>. </a:t>
            </a:r>
            <a:endParaRPr lang="sk-SK" sz="1200" dirty="0" smtClean="0">
              <a:effectLst>
                <a:glow rad="203200">
                  <a:schemeClr val="bg1">
                    <a:alpha val="60000"/>
                  </a:schemeClr>
                </a:glow>
              </a:effectLst>
              <a:latin typeface="+mn-lt"/>
            </a:endParaRPr>
          </a:p>
          <a:p>
            <a:pPr algn="ctr"/>
            <a:r>
              <a:rPr lang="sk-SK" sz="1200" dirty="0" smtClean="0">
                <a:effectLst>
                  <a:glow rad="203200">
                    <a:schemeClr val="bg1">
                      <a:alpha val="60000"/>
                    </a:schemeClr>
                  </a:glow>
                </a:effectLst>
                <a:latin typeface="+mn-lt"/>
              </a:rPr>
              <a:t>Hora</a:t>
            </a:r>
            <a:r>
              <a:rPr lang="sk-SK" sz="1200" dirty="0">
                <a:effectLst>
                  <a:glow rad="203200">
                    <a:schemeClr val="bg1">
                      <a:alpha val="60000"/>
                    </a:schemeClr>
                  </a:glow>
                </a:effectLst>
                <a:latin typeface="+mn-lt"/>
              </a:rPr>
              <a:t>, o ktorej dnes veríme, že je pravou horou Sinaj, je na súčasných mapách známa ako Jebel el </a:t>
            </a:r>
            <a:r>
              <a:rPr lang="sk-SK" sz="1200" dirty="0" smtClean="0">
                <a:effectLst>
                  <a:glow rad="203200">
                    <a:schemeClr val="bg1">
                      <a:alpha val="60000"/>
                    </a:schemeClr>
                  </a:glow>
                </a:effectLst>
                <a:latin typeface="+mn-lt"/>
              </a:rPr>
              <a:t>Lawz.</a:t>
            </a:r>
            <a:endParaRPr lang="sk-SK" sz="1200" dirty="0">
              <a:effectLst>
                <a:glow rad="203200">
                  <a:schemeClr val="bg1"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251520" y="260648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 smtClean="0">
                <a:effectLst>
                  <a:glow rad="114300">
                    <a:schemeClr val="bg1">
                      <a:alpha val="50000"/>
                    </a:schemeClr>
                  </a:glow>
                </a:effectLst>
                <a:latin typeface="+mn-lt"/>
              </a:rPr>
              <a:t>Existuje </a:t>
            </a:r>
            <a:r>
              <a:rPr lang="sk-SK" sz="1200" dirty="0">
                <a:effectLst>
                  <a:glow rad="114300">
                    <a:schemeClr val="bg1">
                      <a:alpha val="50000"/>
                    </a:schemeClr>
                  </a:glow>
                </a:effectLst>
                <a:latin typeface="+mn-lt"/>
              </a:rPr>
              <a:t>veľa </a:t>
            </a:r>
            <a:r>
              <a:rPr lang="sk-SK" sz="1200" dirty="0" smtClean="0">
                <a:effectLst>
                  <a:glow rad="114300">
                    <a:schemeClr val="bg1">
                      <a:alpha val="50000"/>
                    </a:schemeClr>
                  </a:glow>
                </a:effectLst>
                <a:latin typeface="+mn-lt"/>
              </a:rPr>
              <a:t>objavov, </a:t>
            </a:r>
            <a:r>
              <a:rPr lang="sk-SK" sz="1200" dirty="0">
                <a:effectLst>
                  <a:glow rad="114300">
                    <a:schemeClr val="bg1">
                      <a:alpha val="50000"/>
                    </a:schemeClr>
                  </a:glow>
                </a:effectLst>
                <a:latin typeface="+mn-lt"/>
              </a:rPr>
              <a:t>ktoré podporujú hypotézu, že </a:t>
            </a:r>
            <a:r>
              <a:rPr lang="sk-SK" sz="1200" dirty="0" smtClean="0">
                <a:effectLst>
                  <a:glow rad="114300">
                    <a:schemeClr val="bg1">
                      <a:alpha val="50000"/>
                    </a:schemeClr>
                  </a:glow>
                </a:effectLst>
                <a:latin typeface="+mn-lt"/>
              </a:rPr>
              <a:t>Jabal </a:t>
            </a:r>
            <a:r>
              <a:rPr lang="sk-SK" sz="1200" dirty="0">
                <a:effectLst>
                  <a:glow rad="114300">
                    <a:schemeClr val="bg1">
                      <a:alpha val="50000"/>
                    </a:schemeClr>
                  </a:glow>
                </a:effectLst>
                <a:latin typeface="+mn-lt"/>
              </a:rPr>
              <a:t>Al Lawz je </a:t>
            </a:r>
            <a:r>
              <a:rPr lang="sk-SK" sz="1200" dirty="0" smtClean="0">
                <a:effectLst>
                  <a:glow rad="114300">
                    <a:schemeClr val="bg1">
                      <a:alpha val="50000"/>
                    </a:schemeClr>
                  </a:glow>
                </a:effectLst>
                <a:latin typeface="+mn-lt"/>
              </a:rPr>
              <a:t>biblickou </a:t>
            </a:r>
            <a:r>
              <a:rPr lang="sk-SK" sz="1200" dirty="0">
                <a:effectLst>
                  <a:glow rad="114300">
                    <a:schemeClr val="bg1">
                      <a:alpha val="50000"/>
                    </a:schemeClr>
                  </a:glow>
                </a:effectLst>
                <a:latin typeface="+mn-lt"/>
              </a:rPr>
              <a:t>horou </a:t>
            </a:r>
            <a:r>
              <a:rPr lang="sk-SK" sz="1200" dirty="0" smtClean="0">
                <a:effectLst>
                  <a:glow rad="114300">
                    <a:schemeClr val="bg1">
                      <a:alpha val="50000"/>
                    </a:schemeClr>
                  </a:glow>
                </a:effectLst>
                <a:latin typeface="+mn-lt"/>
              </a:rPr>
              <a:t>Sinaj. Je to najvyššia </a:t>
            </a:r>
            <a:r>
              <a:rPr lang="sk-SK" sz="1200" dirty="0">
                <a:effectLst>
                  <a:glow rad="114300">
                    <a:schemeClr val="bg1">
                      <a:alpha val="50000"/>
                    </a:schemeClr>
                  </a:glow>
                </a:effectLst>
                <a:latin typeface="+mn-lt"/>
              </a:rPr>
              <a:t>hora v oblasti s mnohými </a:t>
            </a:r>
            <a:r>
              <a:rPr lang="sk-SK" sz="1200" dirty="0" smtClean="0">
                <a:effectLst>
                  <a:glow rad="114300">
                    <a:schemeClr val="bg1">
                      <a:alpha val="50000"/>
                    </a:schemeClr>
                  </a:glow>
                </a:effectLst>
                <a:latin typeface="+mn-lt"/>
              </a:rPr>
              <a:t>nálezmi</a:t>
            </a:r>
            <a:r>
              <a:rPr lang="sk-SK" sz="1200" dirty="0">
                <a:effectLst>
                  <a:glow rad="114300">
                    <a:schemeClr val="bg1">
                      <a:alpha val="50000"/>
                    </a:schemeClr>
                  </a:glow>
                </a:effectLst>
                <a:latin typeface="+mn-lt"/>
              </a:rPr>
              <a:t> </a:t>
            </a:r>
            <a:r>
              <a:rPr lang="sk-SK" sz="1200" dirty="0" smtClean="0">
                <a:effectLst>
                  <a:glow rad="114300">
                    <a:schemeClr val="bg1">
                      <a:alpha val="50000"/>
                    </a:schemeClr>
                  </a:glow>
                </a:effectLst>
                <a:latin typeface="+mn-lt"/>
              </a:rPr>
              <a:t>- </a:t>
            </a:r>
            <a:r>
              <a:rPr lang="sk-SK" sz="1200" dirty="0">
                <a:effectLst>
                  <a:glow rad="114300">
                    <a:schemeClr val="bg1">
                      <a:alpha val="50000"/>
                    </a:schemeClr>
                  </a:glow>
                </a:effectLst>
                <a:latin typeface="+mn-lt"/>
              </a:rPr>
              <a:t>táborisko (kde bol nájdený mlynský kameň) pred horou, </a:t>
            </a:r>
            <a:r>
              <a:rPr lang="sk-SK" sz="1200" dirty="0" smtClean="0">
                <a:effectLst>
                  <a:glow rad="114300">
                    <a:schemeClr val="bg1">
                      <a:alpha val="50000"/>
                    </a:schemeClr>
                  </a:glow>
                </a:effectLst>
                <a:latin typeface="+mn-lt"/>
              </a:rPr>
              <a:t>ktorú miestni </a:t>
            </a:r>
            <a:r>
              <a:rPr lang="sk-SK" sz="1200" dirty="0">
                <a:effectLst>
                  <a:glow rad="114300">
                    <a:schemeClr val="bg1">
                      <a:alpha val="50000"/>
                    </a:schemeClr>
                  </a:glow>
                </a:effectLst>
                <a:latin typeface="+mn-lt"/>
              </a:rPr>
              <a:t>obyvatelia považujú za svätú. </a:t>
            </a:r>
            <a:endParaRPr lang="sk-SK" sz="1200" dirty="0" smtClean="0">
              <a:effectLst>
                <a:glow rad="114300">
                  <a:schemeClr val="bg1">
                    <a:alpha val="5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639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0" y="61653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200" dirty="0">
                <a:latin typeface="+mn-lt"/>
              </a:rPr>
              <a:t>V Biblii má </a:t>
            </a:r>
            <a:r>
              <a:rPr lang="sk-SK" sz="1200" dirty="0" smtClean="0">
                <a:latin typeface="+mn-lt"/>
              </a:rPr>
              <a:t>hora </a:t>
            </a:r>
            <a:r>
              <a:rPr lang="sk-SK" sz="1200" dirty="0">
                <a:latin typeface="+mn-lt"/>
              </a:rPr>
              <a:t>tri mená: "hora Božia", "hora Horeb" a "hora Sinaj". Popri tom je </a:t>
            </a:r>
            <a:r>
              <a:rPr lang="sk-SK" sz="1200" dirty="0" smtClean="0">
                <a:latin typeface="+mn-lt"/>
              </a:rPr>
              <a:t>moderné meno </a:t>
            </a:r>
            <a:r>
              <a:rPr lang="sk-SK" sz="1200" dirty="0">
                <a:latin typeface="+mn-lt"/>
              </a:rPr>
              <a:t>tejto hory "Jabal Al Lawz". </a:t>
            </a:r>
            <a:r>
              <a:rPr lang="sk-SK" sz="1200" dirty="0" smtClean="0">
                <a:latin typeface="+mn-lt"/>
              </a:rPr>
              <a:t>Horeb </a:t>
            </a:r>
            <a:r>
              <a:rPr lang="sk-SK" sz="1200" dirty="0">
                <a:latin typeface="+mn-lt"/>
              </a:rPr>
              <a:t>je hebrejské slovo a znamená "suchý" alebo "pustý". O hore existujú zmienky okrem biblických textov aj u Jozefa Flavia, ľudových tradíciách a v Koráne. 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3" r="9600"/>
          <a:stretch/>
        </p:blipFill>
        <p:spPr>
          <a:xfrm>
            <a:off x="-108519" y="1262037"/>
            <a:ext cx="9289032" cy="4831259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400" dirty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Jabal </a:t>
            </a:r>
            <a:r>
              <a:rPr lang="sk-SK" sz="2400" dirty="0" err="1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al</a:t>
            </a:r>
            <a:r>
              <a:rPr lang="sk-SK" sz="2400" dirty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-Lawz</a:t>
            </a: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Hora zákona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5565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/>
          <a:lstStyle/>
          <a:p>
            <a:pPr algn="ctr" eaLnBrk="1" hangingPunct="1"/>
            <a:r>
              <a:rPr lang="sk-SK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Prechod cez more</a:t>
            </a:r>
            <a:r>
              <a:rPr lang="sk-SK" sz="40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/>
            </a:r>
            <a:br>
              <a:rPr lang="sk-SK" sz="40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</a:br>
            <a:r>
              <a:rPr lang="sk-SK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Biblický opis</a:t>
            </a:r>
            <a:endParaRPr lang="sk-SK" sz="4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754" r="16155" b="225"/>
          <a:stretch/>
        </p:blipFill>
        <p:spPr>
          <a:xfrm>
            <a:off x="-108520" y="1268760"/>
            <a:ext cx="9363792" cy="5589240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179512" y="1373867"/>
            <a:ext cx="4248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100" b="1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Bookman Old Style" panose="02050604050505020204" pitchFamily="18" charset="0"/>
              </a:rPr>
              <a:t>1 Mojžišova </a:t>
            </a:r>
            <a:r>
              <a:rPr lang="sk-SK" sz="1100" b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Bookman Old Style" panose="02050604050505020204" pitchFamily="18" charset="0"/>
              </a:rPr>
              <a:t>14:21-22</a:t>
            </a:r>
          </a:p>
          <a:p>
            <a:endParaRPr lang="sk-SK" sz="1200" b="1" dirty="0">
              <a:solidFill>
                <a:schemeClr val="bg1"/>
              </a:solidFill>
              <a:effectLst>
                <a:glow rad="203200">
                  <a:schemeClr val="tx1">
                    <a:alpha val="50000"/>
                  </a:schemeClr>
                </a:glow>
              </a:effectLst>
              <a:latin typeface="Bookman Old Style" panose="02050604050505020204" pitchFamily="18" charset="0"/>
            </a:endParaRPr>
          </a:p>
          <a:p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Voda </a:t>
            </a:r>
            <a:r>
              <a:rPr lang="sk-SK" sz="1200" i="1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sa rozdvojila. </a:t>
            </a:r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Izraeliti </a:t>
            </a:r>
            <a:r>
              <a:rPr lang="sk-SK" sz="1200" i="1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šli stredom mora po suchu. Voda stála ako múr po ich ľavej i pravej strane. </a:t>
            </a:r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(Roháčkov preklad)</a:t>
            </a:r>
            <a:endParaRPr lang="sk-SK" sz="1200" i="1" dirty="0">
              <a:solidFill>
                <a:schemeClr val="bg1"/>
              </a:solidFill>
              <a:effectLst>
                <a:glow rad="203200">
                  <a:schemeClr val="tx1">
                    <a:alpha val="5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938633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Mt. Horeb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Jabal </a:t>
            </a:r>
            <a:r>
              <a:rPr lang="sk-SK" sz="1600" dirty="0" err="1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al</a:t>
            </a: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-Lawz - Mandľová hora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r="5721"/>
          <a:stretch/>
        </p:blipFill>
        <p:spPr>
          <a:xfrm>
            <a:off x="-36512" y="1321706"/>
            <a:ext cx="9217024" cy="5536294"/>
          </a:xfrm>
          <a:prstGeom prst="rect">
            <a:avLst/>
          </a:prstGeom>
        </p:spPr>
      </p:pic>
      <p:sp>
        <p:nvSpPr>
          <p:cNvPr id="10" name="Obdĺžnik 9"/>
          <p:cNvSpPr/>
          <p:nvPr/>
        </p:nvSpPr>
        <p:spPr>
          <a:xfrm>
            <a:off x="107504" y="1484784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Najnápadnejší bol zúbkovitý vrchol vo výške viac než 2400 metrov, ktorý bol sčernený ako od páľavy ohňa. Mnohé črty odrážajú biblický záznam o hore Sinaj. A ako najvyšší vrch v severozápadnej Arábii zapadá tento vrch aj do popisu starých hebrejských historických záznamov.</a:t>
            </a:r>
            <a:endParaRPr lang="sk-SK" sz="1200" dirty="0">
              <a:effectLst>
                <a:glow rad="203200">
                  <a:schemeClr val="bg1">
                    <a:alpha val="5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4735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1"/>
          <a:stretch/>
        </p:blipFill>
        <p:spPr>
          <a:xfrm>
            <a:off x="-1" y="1298575"/>
            <a:ext cx="9180513" cy="5586809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179512" y="1445875"/>
            <a:ext cx="885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Exodus 19:18 zaznamenáva: </a:t>
            </a:r>
          </a:p>
          <a:p>
            <a:r>
              <a:rPr lang="sk-SK" sz="1200" dirty="0" smtClean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"A vrch Sinai sa celý kúril, pretože naň sostúpil Hospodin v ohni, a jeho kúr vystupoval ako kúr pece, a triasol sa celý vrch".</a:t>
            </a:r>
            <a:r>
              <a:rPr lang="sk-SK" sz="1200" dirty="0">
                <a:effectLst>
                  <a:glow rad="203200">
                    <a:schemeClr val="bg1">
                      <a:alpha val="50000"/>
                    </a:schemeClr>
                  </a:glow>
                </a:effectLst>
                <a:latin typeface="+mn-lt"/>
              </a:rPr>
              <a:t> 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Mt. Horeb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Jabal </a:t>
            </a:r>
            <a:r>
              <a:rPr lang="sk-SK" sz="1600" dirty="0" err="1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al</a:t>
            </a:r>
            <a:r>
              <a:rPr lang="sk-SK" sz="1600" dirty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-Lawz</a:t>
            </a:r>
          </a:p>
        </p:txBody>
      </p:sp>
    </p:spTree>
    <p:extLst>
      <p:ext uri="{BB962C8B-B14F-4D97-AF65-F5344CB8AC3E}">
        <p14:creationId xmlns:p14="http://schemas.microsoft.com/office/powerpoint/2010/main" val="3540004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7"/>
          <a:stretch/>
        </p:blipFill>
        <p:spPr>
          <a:xfrm>
            <a:off x="-108520" y="1340768"/>
            <a:ext cx="9289032" cy="5517232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Trasa Exodu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Od mora k Božej hore 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07504" y="3565465"/>
            <a:ext cx="4392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Cesta k hore trvala Izraelitom zhruba sedem týždňov. Počas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tejto doby, po prechode cez Červené more,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bola ich dôvera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Hospodinovi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skúšaná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prostredníctvom hladu, smädu a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veľkej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bitky, keď boli nepripravení a napadnutí veľkými bojovníkmi. Presne po ôsmich týždňoch od vyjdenia z Egypta dosiahli hory Horeb.</a:t>
            </a:r>
          </a:p>
        </p:txBody>
      </p:sp>
    </p:spTree>
    <p:extLst>
      <p:ext uri="{BB962C8B-B14F-4D97-AF65-F5344CB8AC3E}">
        <p14:creationId xmlns:p14="http://schemas.microsoft.com/office/powerpoint/2010/main" val="7123471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" r="13351"/>
          <a:stretch/>
        </p:blipFill>
        <p:spPr>
          <a:xfrm>
            <a:off x="-36512" y="2257851"/>
            <a:ext cx="9217024" cy="4627533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Táborisko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Rozloha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107504" y="1373867"/>
            <a:ext cx="41282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 smtClean="0">
                <a:latin typeface="+mn-lt"/>
              </a:rPr>
              <a:t>Celý </a:t>
            </a:r>
            <a:r>
              <a:rPr lang="sk-SK" sz="1200" dirty="0">
                <a:latin typeface="+mn-lt"/>
              </a:rPr>
              <a:t>izraelský ľud sa mal utáboriť pred horou Horeb (Ex. 19: </a:t>
            </a:r>
            <a:r>
              <a:rPr lang="sk-SK" sz="1200" dirty="0" smtClean="0">
                <a:latin typeface="+mn-lt"/>
              </a:rPr>
              <a:t>2) - niekoľko </a:t>
            </a:r>
            <a:r>
              <a:rPr lang="sk-SK" sz="1200" dirty="0">
                <a:latin typeface="+mn-lt"/>
              </a:rPr>
              <a:t>miliónov ľudí a všetok ich </a:t>
            </a:r>
            <a:r>
              <a:rPr lang="sk-SK" sz="1200" dirty="0" smtClean="0">
                <a:latin typeface="+mn-lt"/>
              </a:rPr>
              <a:t>dobytok</a:t>
            </a:r>
            <a:r>
              <a:rPr lang="sk-SK" sz="1200" dirty="0">
                <a:latin typeface="+mn-lt"/>
              </a:rPr>
              <a:t> </a:t>
            </a:r>
            <a:r>
              <a:rPr lang="sk-SK" sz="1200" dirty="0" smtClean="0">
                <a:latin typeface="+mn-lt"/>
              </a:rPr>
              <a:t>- potrebná veľká plocha. Oblasť táboriska </a:t>
            </a:r>
            <a:r>
              <a:rPr lang="sk-SK" sz="1200" dirty="0">
                <a:latin typeface="+mn-lt"/>
              </a:rPr>
              <a:t>má najmenej 40 km2 a ak by sme započítali aj údolie vo všetkých smeroch, potom ešte viac. </a:t>
            </a:r>
            <a:endParaRPr lang="sk-SK" sz="1200" dirty="0" smtClean="0">
              <a:latin typeface="+mn-lt"/>
            </a:endParaRPr>
          </a:p>
          <a:p>
            <a:endParaRPr lang="sk-SK" sz="1200" dirty="0" smtClean="0">
              <a:latin typeface="+mn-lt"/>
            </a:endParaRPr>
          </a:p>
          <a:p>
            <a:r>
              <a:rPr lang="sk-SK" sz="1200" dirty="0" smtClean="0">
                <a:effectLst>
                  <a:glow rad="203200">
                    <a:schemeClr val="bg1">
                      <a:alpha val="44000"/>
                    </a:schemeClr>
                  </a:glow>
                </a:effectLst>
                <a:latin typeface="+mn-lt"/>
              </a:rPr>
              <a:t>V </a:t>
            </a:r>
            <a:r>
              <a:rPr lang="sk-SK" sz="1200" dirty="0">
                <a:effectLst>
                  <a:glow rad="203200">
                    <a:schemeClr val="bg1">
                      <a:alpha val="44000"/>
                    </a:schemeClr>
                  </a:glow>
                </a:effectLst>
                <a:latin typeface="+mn-lt"/>
              </a:rPr>
              <a:t>mieste </a:t>
            </a:r>
            <a:r>
              <a:rPr lang="sk-SK" sz="1200" dirty="0" smtClean="0">
                <a:effectLst>
                  <a:glow rad="203200">
                    <a:schemeClr val="bg1">
                      <a:alpha val="44000"/>
                    </a:schemeClr>
                  </a:glow>
                </a:effectLst>
                <a:latin typeface="+mn-lt"/>
              </a:rPr>
              <a:t>táboriska </a:t>
            </a:r>
            <a:r>
              <a:rPr lang="sk-SK" sz="1200" dirty="0">
                <a:effectLst>
                  <a:glow rad="203200">
                    <a:schemeClr val="bg1">
                      <a:alpha val="44000"/>
                    </a:schemeClr>
                  </a:glow>
                </a:effectLst>
                <a:latin typeface="+mn-lt"/>
              </a:rPr>
              <a:t>bola nájdená časť </a:t>
            </a:r>
            <a:r>
              <a:rPr lang="sk-SK" sz="1200" dirty="0" smtClean="0">
                <a:effectLst>
                  <a:glow rad="203200">
                    <a:schemeClr val="bg1">
                      <a:alpha val="44000"/>
                    </a:schemeClr>
                  </a:glow>
                </a:effectLst>
                <a:latin typeface="+mn-lt"/>
              </a:rPr>
              <a:t>mlynského kameňa - príprava </a:t>
            </a:r>
            <a:r>
              <a:rPr lang="sk-SK" sz="1200" dirty="0">
                <a:effectLst>
                  <a:glow rad="203200">
                    <a:schemeClr val="bg1">
                      <a:alpha val="44000"/>
                    </a:schemeClr>
                  </a:glow>
                </a:effectLst>
                <a:latin typeface="+mn-lt"/>
              </a:rPr>
              <a:t>manny na pečenie </a:t>
            </a:r>
            <a:r>
              <a:rPr lang="sk-SK" sz="1200" dirty="0" smtClean="0">
                <a:effectLst>
                  <a:glow rad="203200">
                    <a:schemeClr val="bg1">
                      <a:alpha val="44000"/>
                    </a:schemeClr>
                  </a:glow>
                </a:effectLst>
                <a:latin typeface="+mn-lt"/>
              </a:rPr>
              <a:t>chleba (ich výroba značí egyptský pôvod).</a:t>
            </a:r>
            <a:endParaRPr lang="sk-SK" sz="1200" dirty="0">
              <a:effectLst>
                <a:glow rad="203200">
                  <a:schemeClr val="bg1">
                    <a:alpha val="44000"/>
                  </a:schemeClr>
                </a:glow>
              </a:effectLst>
              <a:latin typeface="+mn-lt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314" y="-26988"/>
            <a:ext cx="4871686" cy="325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60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6"/>
          <a:stretch/>
        </p:blipFill>
        <p:spPr>
          <a:xfrm>
            <a:off x="0" y="1268759"/>
            <a:ext cx="9144000" cy="5589241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Refidím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Kamenný oltár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251520" y="1340768"/>
            <a:ext cx="8263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>
                <a:effectLst>
                  <a:glow rad="114300">
                    <a:schemeClr val="bg1">
                      <a:alpha val="50000"/>
                    </a:schemeClr>
                  </a:glow>
                </a:effectLst>
                <a:latin typeface="+mn-lt"/>
              </a:rPr>
              <a:t>Refidím bolo miestom posledného táboriska pred horou Horeb. </a:t>
            </a:r>
            <a:r>
              <a:rPr lang="sk-SK" sz="1200" dirty="0" smtClean="0">
                <a:effectLst>
                  <a:glow rad="114300">
                    <a:schemeClr val="bg1">
                      <a:alpha val="50000"/>
                    </a:schemeClr>
                  </a:glow>
                </a:effectLst>
                <a:latin typeface="+mn-lt"/>
              </a:rPr>
              <a:t>V </a:t>
            </a:r>
            <a:r>
              <a:rPr lang="sk-SK" sz="1200" dirty="0">
                <a:effectLst>
                  <a:glow rad="114300">
                    <a:schemeClr val="bg1">
                      <a:alpha val="50000"/>
                    </a:schemeClr>
                  </a:glow>
                </a:effectLst>
                <a:latin typeface="+mn-lt"/>
              </a:rPr>
              <a:t>Refidime napadli Amalechiti izraelský ľud, ktorý nad nimi zvíťazil a ako korisť získal mnoho vybavenia a cenností. </a:t>
            </a:r>
            <a:r>
              <a:rPr lang="sk-SK" sz="1200" dirty="0" smtClean="0">
                <a:effectLst>
                  <a:glow rad="114300">
                    <a:schemeClr val="bg1">
                      <a:alpha val="50000"/>
                    </a:schemeClr>
                  </a:glow>
                </a:effectLst>
                <a:latin typeface="+mn-lt"/>
              </a:rPr>
              <a:t>Mojžiš postavil Bohu oltár, </a:t>
            </a:r>
            <a:r>
              <a:rPr lang="sk-SK" sz="1200" dirty="0">
                <a:effectLst>
                  <a:glow rad="114300">
                    <a:schemeClr val="bg1">
                      <a:alpha val="50000"/>
                    </a:schemeClr>
                  </a:glow>
                </a:effectLst>
                <a:latin typeface="+mn-lt"/>
              </a:rPr>
              <a:t>aby ho uctil </a:t>
            </a:r>
            <a:r>
              <a:rPr lang="sk-SK" sz="1200" dirty="0" smtClean="0">
                <a:effectLst>
                  <a:glow rad="114300">
                    <a:schemeClr val="bg1">
                      <a:alpha val="50000"/>
                    </a:schemeClr>
                  </a:glow>
                </a:effectLst>
                <a:latin typeface="+mn-lt"/>
              </a:rPr>
              <a:t>(izraelský ľud ich staval pri zvláštnych príležitostiach)(</a:t>
            </a:r>
            <a:r>
              <a:rPr lang="sk-SK" sz="1200" dirty="0">
                <a:effectLst>
                  <a:glow rad="114300">
                    <a:schemeClr val="bg1">
                      <a:alpha val="50000"/>
                    </a:schemeClr>
                  </a:glow>
                </a:effectLst>
                <a:latin typeface="+mn-lt"/>
              </a:rPr>
              <a:t>Ex. </a:t>
            </a:r>
            <a:r>
              <a:rPr lang="sk-SK" sz="1200" dirty="0" smtClean="0">
                <a:effectLst>
                  <a:glow rad="114300">
                    <a:schemeClr val="bg1">
                      <a:alpha val="50000"/>
                    </a:schemeClr>
                  </a:glow>
                </a:effectLst>
                <a:latin typeface="+mn-lt"/>
              </a:rPr>
              <a:t>17:15) - v </a:t>
            </a:r>
            <a:r>
              <a:rPr lang="sk-SK" sz="1200" dirty="0">
                <a:effectLst>
                  <a:glow rad="114300">
                    <a:schemeClr val="bg1">
                      <a:alpha val="50000"/>
                    </a:schemeClr>
                  </a:glow>
                </a:effectLst>
                <a:latin typeface="+mn-lt"/>
              </a:rPr>
              <a:t>blízkosti hory </a:t>
            </a:r>
            <a:r>
              <a:rPr lang="sk-SK" sz="1200" dirty="0" smtClean="0">
                <a:effectLst>
                  <a:glow rad="114300">
                    <a:schemeClr val="bg1">
                      <a:alpha val="50000"/>
                    </a:schemeClr>
                  </a:glow>
                </a:effectLst>
                <a:latin typeface="+mn-lt"/>
              </a:rPr>
              <a:t>Horeb a práve </a:t>
            </a:r>
            <a:r>
              <a:rPr lang="sk-SK" sz="1200" dirty="0">
                <a:effectLst>
                  <a:glow rad="114300">
                    <a:schemeClr val="bg1">
                      <a:alpha val="50000"/>
                    </a:schemeClr>
                  </a:glow>
                </a:effectLst>
                <a:latin typeface="+mn-lt"/>
              </a:rPr>
              <a:t>niekoľko sto metrov od roviny sa nachádza kamenný oltár.</a:t>
            </a:r>
          </a:p>
        </p:txBody>
      </p:sp>
    </p:spTree>
    <p:extLst>
      <p:ext uri="{BB962C8B-B14F-4D97-AF65-F5344CB8AC3E}">
        <p14:creationId xmlns:p14="http://schemas.microsoft.com/office/powerpoint/2010/main" val="21394056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79176"/>
            <a:ext cx="5868145" cy="4401109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Skala v Horebe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Živá voda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107504" y="1412776"/>
            <a:ext cx="40324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>
                <a:latin typeface="+mn-lt"/>
              </a:rPr>
              <a:t>Na Hospodinov príkaz Mojžiš udrel do toho, čo Biblia označuje ako "skala" </a:t>
            </a:r>
            <a:r>
              <a:rPr lang="sk-SK" sz="1200" dirty="0" smtClean="0">
                <a:latin typeface="+mn-lt"/>
              </a:rPr>
              <a:t>v Horebe. </a:t>
            </a:r>
          </a:p>
          <a:p>
            <a:endParaRPr lang="sk-SK" sz="1200" dirty="0">
              <a:latin typeface="+mn-lt"/>
            </a:endParaRPr>
          </a:p>
          <a:p>
            <a:r>
              <a:rPr lang="sk-SK" sz="1200" dirty="0" smtClean="0">
                <a:latin typeface="+mn-lt"/>
              </a:rPr>
              <a:t>Vytryskla </a:t>
            </a:r>
            <a:r>
              <a:rPr lang="sk-SK" sz="1200" dirty="0">
                <a:latin typeface="+mn-lt"/>
              </a:rPr>
              <a:t>z nej čerstvá voda, ktorá zásobovala Židov a ich stáda po dva roky, čo tam táborili. 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9" r="14497" b="14705"/>
          <a:stretch/>
        </p:blipFill>
        <p:spPr>
          <a:xfrm>
            <a:off x="4283968" y="-27384"/>
            <a:ext cx="4896545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57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85"/>
          <a:stretch/>
        </p:blipFill>
        <p:spPr>
          <a:xfrm>
            <a:off x="0" y="1340768"/>
            <a:ext cx="9180512" cy="5517232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Skala v Horebe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Živá voda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1" b="11269"/>
          <a:stretch/>
        </p:blipFill>
        <p:spPr>
          <a:xfrm>
            <a:off x="3056591" y="-27384"/>
            <a:ext cx="6096000" cy="2808312"/>
          </a:xfrm>
          <a:prstGeom prst="rect">
            <a:avLst/>
          </a:prstGeom>
          <a:effectLst>
            <a:glow rad="203200">
              <a:schemeClr val="bg1">
                <a:alpha val="44000"/>
              </a:schemeClr>
            </a:glow>
          </a:effectLst>
        </p:spPr>
      </p:pic>
      <p:sp>
        <p:nvSpPr>
          <p:cNvPr id="8" name="Obdĺžnik 7"/>
          <p:cNvSpPr/>
          <p:nvPr/>
        </p:nvSpPr>
        <p:spPr>
          <a:xfrm>
            <a:off x="395536" y="6381328"/>
            <a:ext cx="49491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Rozpuknutá skala s vodnou eróziou na zadnej strane Horebu (skala Horeb). </a:t>
            </a:r>
          </a:p>
        </p:txBody>
      </p:sp>
      <p:sp>
        <p:nvSpPr>
          <p:cNvPr id="7" name="Obdĺžnik 6"/>
          <p:cNvSpPr/>
          <p:nvPr/>
        </p:nvSpPr>
        <p:spPr>
          <a:xfrm>
            <a:off x="4788024" y="188640"/>
            <a:ext cx="21602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Skala vysoká skoro 7 poschodí</a:t>
            </a:r>
            <a:endParaRPr lang="sk-SK" sz="1200" dirty="0">
              <a:solidFill>
                <a:schemeClr val="bg1"/>
              </a:solidFill>
              <a:effectLst>
                <a:glow rad="203200">
                  <a:schemeClr val="tx1">
                    <a:alpha val="5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4074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Šalamúnove pamätné stĺpy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Počítačové vyobrazenie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251"/>
          <a:stretch/>
        </p:blipFill>
        <p:spPr>
          <a:xfrm>
            <a:off x="4932040" y="0"/>
            <a:ext cx="4320480" cy="685800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7"/>
          <a:stretch/>
        </p:blipFill>
        <p:spPr>
          <a:xfrm>
            <a:off x="0" y="-2564"/>
            <a:ext cx="4982344" cy="6858000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288032" y="645333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Vytekajúca voda zo skaly vyrezala do pôdy kanály, ktoré tu sú dodnes.</a:t>
            </a:r>
          </a:p>
        </p:txBody>
      </p:sp>
    </p:spTree>
    <p:extLst>
      <p:ext uri="{BB962C8B-B14F-4D97-AF65-F5344CB8AC3E}">
        <p14:creationId xmlns:p14="http://schemas.microsoft.com/office/powerpoint/2010/main" val="232789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Skala v Horebe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Zásobovanie vodou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/>
          <a:stretch/>
        </p:blipFill>
        <p:spPr>
          <a:xfrm>
            <a:off x="-36512" y="1298575"/>
            <a:ext cx="9217024" cy="5559425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467544" y="6237312"/>
            <a:ext cx="52565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Ľuďmi vyhĺbené korytá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sa tiahnu zo skaly dolu na rovinu, kde Hebrejci táborili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. </a:t>
            </a:r>
            <a:endParaRPr lang="sk-SK" sz="1200" dirty="0">
              <a:solidFill>
                <a:schemeClr val="bg1"/>
              </a:solidFill>
              <a:effectLst>
                <a:glow rad="203200">
                  <a:schemeClr val="tx1">
                    <a:alpha val="5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1832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"/>
          <a:stretch/>
        </p:blipFill>
        <p:spPr>
          <a:xfrm>
            <a:off x="0" y="1268760"/>
            <a:ext cx="9144000" cy="558924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Skala v Horebe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Zásobovanie vodou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1798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/>
          <a:lstStyle/>
          <a:p>
            <a:pPr algn="ctr" eaLnBrk="1" hangingPunct="1"/>
            <a:r>
              <a:rPr lang="sk-SK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Prechod cez more</a:t>
            </a:r>
            <a:r>
              <a:rPr lang="sk-SK" sz="40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/>
            </a:r>
            <a:br>
              <a:rPr lang="sk-SK" sz="40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</a:br>
            <a:r>
              <a:rPr lang="sk-SK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Biblický opis</a:t>
            </a:r>
            <a:endParaRPr lang="sk-SK" sz="4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 r="29256"/>
          <a:stretch/>
        </p:blipFill>
        <p:spPr>
          <a:xfrm>
            <a:off x="-36512" y="1267588"/>
            <a:ext cx="9217024" cy="5601240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4499992" y="1467941"/>
            <a:ext cx="4572000" cy="1569660"/>
          </a:xfrm>
          <a:prstGeom prst="rect">
            <a:avLst/>
          </a:prstGeom>
          <a:effectLst>
            <a:glow rad="203200">
              <a:schemeClr val="tx1">
                <a:alpha val="50000"/>
              </a:schemeClr>
            </a:glow>
          </a:effectLst>
        </p:spPr>
        <p:txBody>
          <a:bodyPr>
            <a:spAutoFit/>
          </a:bodyPr>
          <a:lstStyle/>
          <a:p>
            <a:r>
              <a:rPr lang="sk-SK" sz="1100" b="1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Bookman Old Style" panose="02050604050505020204" pitchFamily="18" charset="0"/>
              </a:rPr>
              <a:t>1 Mojžišova </a:t>
            </a:r>
            <a:r>
              <a:rPr lang="sk-SK" sz="1100" b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Bookman Old Style" panose="02050604050505020204" pitchFamily="18" charset="0"/>
              </a:rPr>
              <a:t>14:23-25</a:t>
            </a:r>
            <a:endParaRPr lang="sk-SK" sz="1100" b="1" dirty="0">
              <a:solidFill>
                <a:schemeClr val="bg1"/>
              </a:solidFill>
              <a:effectLst>
                <a:glow rad="203200">
                  <a:schemeClr val="tx1">
                    <a:alpha val="50000"/>
                  </a:schemeClr>
                </a:glow>
              </a:effectLst>
              <a:latin typeface="Bookman Old Style" panose="02050604050505020204" pitchFamily="18" charset="0"/>
            </a:endParaRPr>
          </a:p>
          <a:p>
            <a:endParaRPr lang="sk-SK" sz="1200" dirty="0" smtClean="0">
              <a:solidFill>
                <a:schemeClr val="bg1"/>
              </a:solidFill>
              <a:effectLst>
                <a:glow rad="203200">
                  <a:schemeClr val="tx1">
                    <a:alpha val="50000"/>
                  </a:schemeClr>
                </a:glow>
              </a:effectLst>
              <a:latin typeface="+mn-lt"/>
            </a:endParaRPr>
          </a:p>
          <a:p>
            <a:pPr algn="r"/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Egypťania </a:t>
            </a:r>
            <a:r>
              <a:rPr lang="sk-SK" sz="1200" i="1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ich prenasledovali. Všetky faraónove kone, bojové vozy </a:t>
            </a:r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        a </a:t>
            </a:r>
            <a:r>
              <a:rPr lang="sk-SK" sz="1200" i="1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jazdci sa vrhli za nimi doprostred mora. </a:t>
            </a:r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V čase rannej stráže sa však Hospodin pozrel na tábor Egypťanov z </a:t>
            </a:r>
            <a:r>
              <a:rPr lang="sk-SK" sz="1200" i="1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ohnivého a oblačného stĺpa </a:t>
            </a:r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       a </a:t>
            </a:r>
            <a:r>
              <a:rPr lang="sk-SK" sz="1200" i="1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uviedol ich </a:t>
            </a:r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do </a:t>
            </a:r>
            <a:r>
              <a:rPr lang="sk-SK" sz="1200" i="1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zmätku. </a:t>
            </a:r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Spôsobil</a:t>
            </a:r>
            <a:r>
              <a:rPr lang="sk-SK" sz="1200" i="1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, že sa im z bojových vozov uvoľnili kolesá, takže len s veľkou námahou mohli napredovať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. </a:t>
            </a:r>
            <a:endParaRPr lang="sk-SK" sz="1200" dirty="0" smtClean="0">
              <a:solidFill>
                <a:schemeClr val="bg1"/>
              </a:solidFill>
              <a:effectLst>
                <a:glow rad="203200">
                  <a:schemeClr val="tx1">
                    <a:alpha val="50000"/>
                  </a:schemeClr>
                </a:glow>
              </a:effectLst>
              <a:latin typeface="+mn-lt"/>
            </a:endParaRPr>
          </a:p>
          <a:p>
            <a:pPr algn="r"/>
            <a:r>
              <a:rPr lang="sk-SK" sz="1200" i="1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(Roháčkov preklad</a:t>
            </a:r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)</a:t>
            </a:r>
            <a:endParaRPr lang="sk-SK" sz="1200" i="1" dirty="0">
              <a:solidFill>
                <a:schemeClr val="bg1"/>
              </a:solidFill>
              <a:effectLst>
                <a:glow rad="203200">
                  <a:schemeClr val="tx1">
                    <a:alpha val="50000"/>
                  </a:schemeClr>
                </a:glow>
              </a:effectLst>
              <a:latin typeface="+mn-l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Táborisko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Zásobovanie vodou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" r="44948" b="300"/>
          <a:stretch/>
        </p:blipFill>
        <p:spPr>
          <a:xfrm>
            <a:off x="0" y="1340768"/>
            <a:ext cx="9144000" cy="568863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37"/>
          <a:stretch/>
        </p:blipFill>
        <p:spPr>
          <a:xfrm>
            <a:off x="4852311" y="0"/>
            <a:ext cx="4303001" cy="3429000"/>
          </a:xfrm>
          <a:prstGeom prst="rect">
            <a:avLst/>
          </a:prstGeom>
          <a:effectLst>
            <a:glow rad="203200">
              <a:schemeClr val="bg1">
                <a:alpha val="44000"/>
              </a:schemeClr>
            </a:glow>
          </a:effectLst>
        </p:spPr>
      </p:pic>
      <p:sp>
        <p:nvSpPr>
          <p:cNvPr id="7" name="Obdĺžnik 6"/>
          <p:cNvSpPr/>
          <p:nvPr/>
        </p:nvSpPr>
        <p:spPr>
          <a:xfrm>
            <a:off x="1" y="1412776"/>
            <a:ext cx="4840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 smtClean="0">
                <a:effectLst>
                  <a:glow rad="203200">
                    <a:schemeClr val="bg1">
                      <a:alpha val="44000"/>
                    </a:schemeClr>
                  </a:glow>
                </a:effectLst>
                <a:latin typeface="+mn-lt"/>
              </a:rPr>
              <a:t>Náleziská </a:t>
            </a:r>
            <a:r>
              <a:rPr lang="sk-SK" sz="1200" dirty="0">
                <a:effectLst>
                  <a:glow rad="203200">
                    <a:schemeClr val="bg1">
                      <a:alpha val="44000"/>
                    </a:schemeClr>
                  </a:glow>
                </a:effectLst>
                <a:latin typeface="+mn-lt"/>
              </a:rPr>
              <a:t>ukazujú všetky známky tábora miliónov ľudí. Sú tam stopy </a:t>
            </a:r>
            <a:r>
              <a:rPr lang="sk-SK" sz="1200" dirty="0" smtClean="0">
                <a:effectLst>
                  <a:glow rad="203200">
                    <a:schemeClr val="bg1">
                      <a:alpha val="44000"/>
                    </a:schemeClr>
                  </a:glow>
                </a:effectLst>
                <a:latin typeface="+mn-lt"/>
              </a:rPr>
              <a:t>staro-dávnych </a:t>
            </a:r>
            <a:r>
              <a:rPr lang="sk-SK" sz="1200" dirty="0">
                <a:effectLst>
                  <a:glow rad="203200">
                    <a:schemeClr val="bg1">
                      <a:alpha val="44000"/>
                    </a:schemeClr>
                  </a:glow>
                </a:effectLst>
                <a:latin typeface="+mn-lt"/>
              </a:rPr>
              <a:t>stanov, svedectvo ohromného zásobovania vodou a dokonca aj oltár, na ktorom bola vztýčená socha býčka.</a:t>
            </a:r>
          </a:p>
          <a:p>
            <a:endParaRPr lang="sk-SK" sz="1200" dirty="0">
              <a:effectLst>
                <a:glow rad="203200">
                  <a:schemeClr val="bg1">
                    <a:alpha val="44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05851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Mt. Sinai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Táborenie Izraelského ľudu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4" r="11114"/>
          <a:stretch/>
        </p:blipFill>
        <p:spPr>
          <a:xfrm>
            <a:off x="-36513" y="1268760"/>
            <a:ext cx="9217025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97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Táborisko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Umiestnenie oltára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3"/>
          <a:stretch/>
        </p:blipFill>
        <p:spPr>
          <a:xfrm>
            <a:off x="0" y="1340768"/>
            <a:ext cx="914400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644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"/>
          <a:stretch/>
        </p:blipFill>
        <p:spPr>
          <a:xfrm>
            <a:off x="0" y="1268760"/>
            <a:ext cx="9144000" cy="5589240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Oltár a zlatý býk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Odpadnutie pod horou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395536" y="1455167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„Všetok </a:t>
            </a:r>
            <a:r>
              <a:rPr lang="sk-SK" sz="1200" i="1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ľud si postŕhal z uší zlaté náušnice a priniesli ich Áronovi. </a:t>
            </a:r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On </a:t>
            </a:r>
            <a:r>
              <a:rPr lang="sk-SK" sz="1200" i="1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to od nich vzal, zhotovil formu a ulial podobu teľaťa. Oni povedali: To sú tvoji bohovia, Izrael, ktorí ťa vyviedli z Egypta</a:t>
            </a:r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.“ 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Ex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32:3-4</a:t>
            </a:r>
          </a:p>
        </p:txBody>
      </p:sp>
    </p:spTree>
    <p:extLst>
      <p:ext uri="{BB962C8B-B14F-4D97-AF65-F5344CB8AC3E}">
        <p14:creationId xmlns:p14="http://schemas.microsoft.com/office/powerpoint/2010/main" val="2846477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" r="12271"/>
          <a:stretch/>
        </p:blipFill>
        <p:spPr>
          <a:xfrm>
            <a:off x="-36513" y="1298575"/>
            <a:ext cx="9217025" cy="5586809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107504" y="1412776"/>
            <a:ext cx="360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200" dirty="0" smtClean="0">
                <a:effectLst>
                  <a:glow rad="203200">
                    <a:schemeClr val="bg1">
                      <a:alpha val="44000"/>
                    </a:schemeClr>
                  </a:glow>
                </a:effectLst>
                <a:latin typeface="+mn-lt"/>
              </a:rPr>
              <a:t>V </a:t>
            </a:r>
            <a:r>
              <a:rPr lang="sk-SK" sz="1200" dirty="0">
                <a:effectLst>
                  <a:glow rad="203200">
                    <a:schemeClr val="bg1">
                      <a:alpha val="44000"/>
                    </a:schemeClr>
                  </a:glow>
                </a:effectLst>
                <a:latin typeface="+mn-lt"/>
              </a:rPr>
              <a:t>Saudskej Arábii nie je žiadne iné </a:t>
            </a:r>
            <a:r>
              <a:rPr lang="sk-SK" sz="1200" dirty="0" smtClean="0">
                <a:effectLst>
                  <a:glow rad="203200">
                    <a:schemeClr val="bg1">
                      <a:alpha val="44000"/>
                    </a:schemeClr>
                  </a:glow>
                </a:effectLst>
                <a:latin typeface="+mn-lt"/>
              </a:rPr>
              <a:t>nálezisko </a:t>
            </a:r>
            <a:r>
              <a:rPr lang="sk-SK" sz="1200" dirty="0">
                <a:effectLst>
                  <a:glow rad="203200">
                    <a:schemeClr val="bg1">
                      <a:alpha val="44000"/>
                    </a:schemeClr>
                  </a:glow>
                </a:effectLst>
                <a:latin typeface="+mn-lt"/>
              </a:rPr>
              <a:t>ako </a:t>
            </a:r>
            <a:r>
              <a:rPr lang="sk-SK" sz="1200" dirty="0" smtClean="0">
                <a:effectLst>
                  <a:glow rad="203200">
                    <a:schemeClr val="bg1">
                      <a:alpha val="44000"/>
                    </a:schemeClr>
                  </a:glow>
                </a:effectLst>
                <a:latin typeface="+mn-lt"/>
              </a:rPr>
              <a:t>toto.</a:t>
            </a:r>
            <a:endParaRPr lang="sk-SK" sz="1200" dirty="0">
              <a:effectLst>
                <a:glow rad="203200">
                  <a:schemeClr val="bg1">
                    <a:alpha val="44000"/>
                  </a:schemeClr>
                </a:glow>
              </a:effectLst>
              <a:latin typeface="+mn-lt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Oltár a zlatý býk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Odpadnutie pod horou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8592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8000"/>
                    </a14:imgEffect>
                    <a14:imgEffect>
                      <a14:brightnessContrast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52"/>
          <a:stretch/>
        </p:blipFill>
        <p:spPr>
          <a:xfrm>
            <a:off x="-8933" y="1268760"/>
            <a:ext cx="9152933" cy="561662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4283968" cy="2980152"/>
          </a:xfrm>
          <a:prstGeom prst="rect">
            <a:avLst/>
          </a:prstGeom>
          <a:effectLst>
            <a:glow rad="203200">
              <a:schemeClr val="bg1">
                <a:alpha val="44000"/>
              </a:schemeClr>
            </a:glow>
          </a:effectLst>
        </p:spPr>
      </p:pic>
      <p:sp>
        <p:nvSpPr>
          <p:cNvPr id="7" name="Obdĺžnik 6"/>
          <p:cNvSpPr/>
          <p:nvPr/>
        </p:nvSpPr>
        <p:spPr>
          <a:xfrm>
            <a:off x="5292080" y="5919663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Príbeh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o zlatom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býčkovi v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32. kapitole Exodu je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dobre</a:t>
            </a:r>
          </a:p>
          <a:p>
            <a:pPr algn="ctr"/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známy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a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teraz bol skutočný oltár konečne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nájdený.</a:t>
            </a:r>
            <a:endParaRPr lang="sk-SK" sz="1200" dirty="0">
              <a:solidFill>
                <a:schemeClr val="bg1"/>
              </a:solidFill>
              <a:effectLst>
                <a:glow rad="203200">
                  <a:schemeClr val="tx1">
                    <a:alpha val="50000"/>
                  </a:schemeClr>
                </a:glow>
              </a:effectLst>
              <a:latin typeface="+mn-lt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Oltár a zlatý býk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Odpadnutie pod horou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9374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5"/>
          <a:stretch/>
        </p:blipFill>
        <p:spPr>
          <a:xfrm>
            <a:off x="-36512" y="1298575"/>
            <a:ext cx="6188431" cy="5559425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97" y="1298285"/>
            <a:ext cx="3889515" cy="272266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97" y="3955819"/>
            <a:ext cx="3853003" cy="2902181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490201" y="6309320"/>
            <a:ext cx="4284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44000"/>
                    </a:schemeClr>
                  </a:glow>
                </a:effectLst>
                <a:latin typeface="+mn-lt"/>
              </a:rPr>
              <a:t>Vyryté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44000"/>
                    </a:schemeClr>
                  </a:glow>
                </a:effectLst>
                <a:latin typeface="+mn-lt"/>
              </a:rPr>
              <a:t>kresby egyptských posvätných býkov </a:t>
            </a:r>
            <a:r>
              <a:rPr lang="sk-SK" sz="1200">
                <a:solidFill>
                  <a:schemeClr val="bg1"/>
                </a:solidFill>
                <a:effectLst>
                  <a:glow rad="203200">
                    <a:schemeClr val="tx1">
                      <a:alpha val="44000"/>
                    </a:schemeClr>
                  </a:glow>
                </a:effectLst>
                <a:latin typeface="+mn-lt"/>
              </a:rPr>
              <a:t>či </a:t>
            </a:r>
            <a:r>
              <a:rPr lang="sk-SK" sz="1200" smtClean="0">
                <a:solidFill>
                  <a:schemeClr val="bg1"/>
                </a:solidFill>
                <a:effectLst>
                  <a:glow rad="203200">
                    <a:schemeClr val="tx1">
                      <a:alpha val="44000"/>
                    </a:schemeClr>
                  </a:glow>
                </a:effectLst>
                <a:latin typeface="+mn-lt"/>
              </a:rPr>
              <a:t>teliat.</a:t>
            </a:r>
            <a:endParaRPr lang="sk-SK" sz="1200" dirty="0" smtClean="0">
              <a:solidFill>
                <a:schemeClr val="bg1"/>
              </a:solidFill>
              <a:effectLst>
                <a:glow rad="203200">
                  <a:schemeClr val="tx1">
                    <a:alpha val="44000"/>
                  </a:schemeClr>
                </a:glow>
              </a:effectLst>
              <a:latin typeface="+mn-lt"/>
            </a:endParaRPr>
          </a:p>
          <a:p>
            <a:pPr algn="ctr"/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44000"/>
                    </a:schemeClr>
                  </a:glow>
                </a:effectLst>
                <a:latin typeface="+mn-lt"/>
              </a:rPr>
              <a:t> ( býk Apis a bohyňa </a:t>
            </a:r>
            <a:r>
              <a:rPr lang="sk-SK" sz="1200" dirty="0" err="1" smtClean="0">
                <a:solidFill>
                  <a:schemeClr val="bg1"/>
                </a:solidFill>
                <a:effectLst>
                  <a:glow rad="203200">
                    <a:schemeClr val="tx1">
                      <a:alpha val="44000"/>
                    </a:schemeClr>
                  </a:glow>
                </a:effectLst>
                <a:latin typeface="+mn-lt"/>
              </a:rPr>
              <a:t>Hathor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44000"/>
                    </a:schemeClr>
                  </a:glow>
                </a:effectLst>
                <a:latin typeface="+mn-lt"/>
              </a:rPr>
              <a:t>)</a:t>
            </a:r>
            <a:endParaRPr lang="sk-SK" sz="1200" dirty="0">
              <a:solidFill>
                <a:schemeClr val="bg1"/>
              </a:solidFill>
              <a:effectLst>
                <a:glow rad="203200">
                  <a:schemeClr val="tx1">
                    <a:alpha val="44000"/>
                  </a:schemeClr>
                </a:glow>
              </a:effectLst>
              <a:latin typeface="+mn-lt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Socha býka a Božskej kravy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Apis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86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" r="2882"/>
          <a:stretch/>
        </p:blipFill>
        <p:spPr>
          <a:xfrm>
            <a:off x="-36512" y="1340768"/>
            <a:ext cx="9217024" cy="3960440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2087724" y="5517232"/>
            <a:ext cx="4968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200" i="1" dirty="0">
                <a:effectLst>
                  <a:glow>
                    <a:schemeClr val="bg1"/>
                  </a:glow>
                </a:effectLst>
                <a:latin typeface="+mn-lt"/>
              </a:rPr>
              <a:t>B</a:t>
            </a:r>
            <a:r>
              <a:rPr lang="sk-SK" sz="1200" i="1" dirty="0" smtClean="0">
                <a:effectLst>
                  <a:glow>
                    <a:schemeClr val="bg1"/>
                  </a:glow>
                </a:effectLst>
                <a:latin typeface="+mn-lt"/>
              </a:rPr>
              <a:t>ýk Apis (Krava </a:t>
            </a:r>
            <a:r>
              <a:rPr lang="sk-SK" sz="1200" i="1" dirty="0" err="1" smtClean="0">
                <a:effectLst>
                  <a:glow>
                    <a:schemeClr val="bg1"/>
                  </a:glow>
                </a:effectLst>
                <a:latin typeface="+mn-lt"/>
              </a:rPr>
              <a:t>Hathor</a:t>
            </a:r>
            <a:r>
              <a:rPr lang="sk-SK" sz="1200" i="1" dirty="0" smtClean="0">
                <a:effectLst>
                  <a:glow>
                    <a:schemeClr val="bg1"/>
                  </a:glow>
                </a:effectLst>
                <a:latin typeface="+mn-lt"/>
              </a:rPr>
              <a:t>) </a:t>
            </a:r>
            <a:r>
              <a:rPr lang="sk-SK" sz="1200" i="1" dirty="0">
                <a:effectLst>
                  <a:glow>
                    <a:schemeClr val="bg1"/>
                  </a:glow>
                </a:effectLst>
                <a:latin typeface="+mn-lt"/>
              </a:rPr>
              <a:t>- symbol plodnosti a forma vtelenia boha </a:t>
            </a:r>
            <a:r>
              <a:rPr lang="sk-SK" sz="1200" i="1" dirty="0" smtClean="0">
                <a:effectLst>
                  <a:glow>
                    <a:schemeClr val="bg1"/>
                  </a:glow>
                </a:effectLst>
                <a:latin typeface="+mn-lt"/>
              </a:rPr>
              <a:t>Ptaha / Stvoriteľ </a:t>
            </a:r>
            <a:r>
              <a:rPr lang="sk-SK" sz="1200" i="1" dirty="0">
                <a:effectLst>
                  <a:glow>
                    <a:schemeClr val="bg1"/>
                  </a:glow>
                </a:effectLst>
                <a:latin typeface="+mn-lt"/>
              </a:rPr>
              <a:t>sveta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28650" y="-26988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Socha býka a Božskej kravy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Apis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794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Šalamúnove pamätné stĺpy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Počítačové vyobrazenie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4"/>
            <a:ext cx="9144000" cy="689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4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Šalamúnove pamätné stĺpy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Počítačové vyobrazenie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0" b="5457"/>
          <a:stretch/>
        </p:blipFill>
        <p:spPr>
          <a:xfrm>
            <a:off x="0" y="-27384"/>
            <a:ext cx="9180512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1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5" r="17987"/>
          <a:stretch/>
        </p:blipFill>
        <p:spPr>
          <a:xfrm>
            <a:off x="-36512" y="1264709"/>
            <a:ext cx="9217024" cy="5620675"/>
          </a:xfrm>
          <a:prstGeom prst="rect">
            <a:avLst/>
          </a:prstGeom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/>
          <a:lstStyle/>
          <a:p>
            <a:pPr algn="ctr" eaLnBrk="1" hangingPunct="1"/>
            <a:r>
              <a:rPr lang="sk-SK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Prechod cez more</a:t>
            </a:r>
            <a:r>
              <a:rPr lang="sk-SK" sz="40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/>
            </a:r>
            <a:br>
              <a:rPr lang="sk-SK" sz="40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</a:br>
            <a:r>
              <a:rPr lang="sk-SK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Biblický opis</a:t>
            </a:r>
            <a:endParaRPr lang="sk-SK" sz="4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467544" y="2381979"/>
            <a:ext cx="61206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100" b="1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Bookman Old Style" panose="02050604050505020204" pitchFamily="18" charset="0"/>
              </a:rPr>
              <a:t>1 Mojžišova </a:t>
            </a:r>
            <a:r>
              <a:rPr lang="sk-SK" sz="1100" b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Bookman Old Style" panose="02050604050505020204" pitchFamily="18" charset="0"/>
              </a:rPr>
              <a:t>14:26-27</a:t>
            </a:r>
            <a:endParaRPr lang="sk-SK" sz="1100" b="1" dirty="0">
              <a:solidFill>
                <a:schemeClr val="bg1"/>
              </a:solidFill>
              <a:effectLst>
                <a:glow rad="203200">
                  <a:schemeClr val="tx1">
                    <a:alpha val="50000"/>
                  </a:schemeClr>
                </a:glow>
              </a:effectLst>
              <a:latin typeface="Bookman Old Style" panose="02050604050505020204" pitchFamily="18" charset="0"/>
            </a:endParaRPr>
          </a:p>
          <a:p>
            <a:endParaRPr lang="sk-SK" sz="1200" dirty="0" smtClean="0">
              <a:solidFill>
                <a:schemeClr val="bg1"/>
              </a:solidFill>
              <a:effectLst>
                <a:glow rad="203200">
                  <a:schemeClr val="tx1">
                    <a:alpha val="50000"/>
                  </a:schemeClr>
                </a:glow>
              </a:effectLst>
              <a:latin typeface="+mn-lt"/>
            </a:endParaRPr>
          </a:p>
          <a:p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Hospodin </a:t>
            </a:r>
            <a:r>
              <a:rPr lang="sk-SK" sz="1200" i="1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povedal Mojžišovi: Vystri ruku nad more, aby sa vody vrátili na Egypťanov, na ich bojové vozy a jazdcov. </a:t>
            </a:r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Mojžiš </a:t>
            </a:r>
            <a:r>
              <a:rPr lang="sk-SK" sz="1200" i="1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vystrel ruku nad more a to sa nadránom vrátilo na svoje </a:t>
            </a:r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miesto.</a:t>
            </a:r>
          </a:p>
          <a:p>
            <a:r>
              <a:rPr lang="sk-SK" sz="1200" i="1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(Roháčkov preklad</a:t>
            </a:r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)</a:t>
            </a:r>
            <a:endParaRPr lang="sk-SK" sz="1200" i="1" dirty="0">
              <a:solidFill>
                <a:schemeClr val="bg1"/>
              </a:solidFill>
              <a:effectLst>
                <a:glow rad="203200">
                  <a:schemeClr val="tx1">
                    <a:alpha val="5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12744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Vyryté do kameňa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Menorah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" r="6142"/>
          <a:stretch/>
        </p:blipFill>
        <p:spPr>
          <a:xfrm>
            <a:off x="-36513" y="1296144"/>
            <a:ext cx="9217025" cy="5561856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7020272" y="1412776"/>
            <a:ext cx="23042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44000"/>
                    </a:schemeClr>
                  </a:glow>
                </a:effectLst>
                <a:latin typeface="+mn-lt"/>
              </a:rPr>
              <a:t>Menorah v Saudskej Arábii?</a:t>
            </a:r>
            <a:endParaRPr lang="sk-SK" sz="1200" dirty="0">
              <a:solidFill>
                <a:schemeClr val="bg1"/>
              </a:solidFill>
              <a:effectLst>
                <a:glow rad="203200">
                  <a:schemeClr val="tx1">
                    <a:alpha val="44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06220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0" b="322"/>
          <a:stretch/>
        </p:blipFill>
        <p:spPr>
          <a:xfrm>
            <a:off x="-36512" y="1268760"/>
            <a:ext cx="9247366" cy="5688632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Mojžišove pamätné stĺpy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Dotyk minulosti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251520" y="1412776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44000"/>
                    </a:schemeClr>
                  </a:glow>
                </a:effectLst>
                <a:latin typeface="+mn-lt"/>
              </a:rPr>
              <a:t>„A </a:t>
            </a:r>
            <a:r>
              <a:rPr lang="sk-SK" sz="1200" i="1" dirty="0">
                <a:solidFill>
                  <a:schemeClr val="bg1"/>
                </a:solidFill>
                <a:effectLst>
                  <a:glow rad="203200">
                    <a:schemeClr val="tx1">
                      <a:alpha val="44000"/>
                    </a:schemeClr>
                  </a:glow>
                </a:effectLst>
                <a:latin typeface="+mn-lt"/>
              </a:rPr>
              <a:t>Mojžiš napísal všetky slová Hospodinove a vstanúc skoro ráno vystavil oltár pod vrchom a postavil dvanásť pamätných stĺpov podľa počtu dvanástich pokolení Izraelových</a:t>
            </a:r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44000"/>
                    </a:schemeClr>
                  </a:glow>
                </a:effectLst>
                <a:latin typeface="+mn-lt"/>
              </a:rPr>
              <a:t>.“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44000"/>
                    </a:schemeClr>
                  </a:glow>
                </a:effectLst>
                <a:latin typeface="+mn-lt"/>
              </a:rPr>
              <a:t>Exodus 24:4</a:t>
            </a:r>
            <a:endParaRPr lang="sk-SK" sz="1200" dirty="0">
              <a:solidFill>
                <a:schemeClr val="bg1"/>
              </a:solidFill>
              <a:effectLst>
                <a:glow rad="203200">
                  <a:schemeClr val="tx1">
                    <a:alpha val="44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187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Šalamúnove pamätné stĺpy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Počítačové vyobrazenie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2"/>
          <a:stretch/>
        </p:blipFill>
        <p:spPr>
          <a:xfrm>
            <a:off x="0" y="-27384"/>
            <a:ext cx="9144000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9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Šalamúnove pamätné stĺpy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Počítačové vyobrazenie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0" b="5502"/>
          <a:stretch/>
        </p:blipFill>
        <p:spPr>
          <a:xfrm>
            <a:off x="0" y="-27384"/>
            <a:ext cx="9180512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5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Šalamúnove pamätné stĺpy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Počítačové vyobrazenie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5"/>
          <a:stretch/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5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Šalamúnove pamätné stĺpy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Počítačové vyobrazenie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4"/>
          <a:stretch/>
        </p:blipFill>
        <p:spPr>
          <a:xfrm>
            <a:off x="-36512" y="-27384"/>
            <a:ext cx="9180512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Šalamúnove pamätné stĺpy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Počítačové vyobrazenie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5"/>
          <a:stretch/>
        </p:blipFill>
        <p:spPr>
          <a:xfrm>
            <a:off x="0" y="-27384"/>
            <a:ext cx="9144000" cy="689025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800"/>
          <a:stretch/>
        </p:blipFill>
        <p:spPr>
          <a:xfrm>
            <a:off x="5313168" y="0"/>
            <a:ext cx="3830832" cy="2636912"/>
          </a:xfrm>
          <a:prstGeom prst="rect">
            <a:avLst/>
          </a:prstGeom>
          <a:effectLst>
            <a:glow rad="203200">
              <a:schemeClr val="bg1">
                <a:alpha val="44000"/>
              </a:schemeClr>
            </a:glow>
          </a:effectLst>
        </p:spPr>
      </p:pic>
      <p:sp>
        <p:nvSpPr>
          <p:cNvPr id="8" name="Obdĺžnik 7"/>
          <p:cNvSpPr/>
          <p:nvPr/>
        </p:nvSpPr>
        <p:spPr>
          <a:xfrm>
            <a:off x="251520" y="262389"/>
            <a:ext cx="4680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44000"/>
                    </a:schemeClr>
                  </a:glow>
                </a:effectLst>
                <a:latin typeface="+mn-lt"/>
              </a:rPr>
              <a:t>Pozdĺž cesty Izraelčanov boli nájdené kamenné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44000"/>
                    </a:schemeClr>
                  </a:glow>
                </a:effectLst>
                <a:latin typeface="+mn-lt"/>
              </a:rPr>
              <a:t>kruhy (rámovali okraje stanov, podpora statiky, ustajnenie dobytka).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44000"/>
                    </a:schemeClr>
                  </a:glow>
                </a:effectLst>
                <a:latin typeface="+mn-lt"/>
              </a:rPr>
              <a:t>Napríklad v Negevskej púšti a na ďalších miestach dnešného Izraela. </a:t>
            </a:r>
          </a:p>
        </p:txBody>
      </p:sp>
    </p:spTree>
    <p:extLst>
      <p:ext uri="{BB962C8B-B14F-4D97-AF65-F5344CB8AC3E}">
        <p14:creationId xmlns:p14="http://schemas.microsoft.com/office/powerpoint/2010/main" val="34717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Šalamúnove pamätné stĺpy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Počítačové vyobrazenie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3"/>
          <a:stretch/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00"/>
          <a:stretch/>
        </p:blipFill>
        <p:spPr>
          <a:xfrm>
            <a:off x="4213644" y="-27384"/>
            <a:ext cx="4930356" cy="2736304"/>
          </a:xfrm>
          <a:prstGeom prst="rect">
            <a:avLst/>
          </a:prstGeom>
          <a:effectLst>
            <a:glow rad="203200">
              <a:schemeClr val="bg1">
                <a:alpha val="44000"/>
              </a:schemeClr>
            </a:glow>
          </a:effectLst>
        </p:spPr>
      </p:pic>
      <p:sp>
        <p:nvSpPr>
          <p:cNvPr id="5" name="Obdĺžnik 4"/>
          <p:cNvSpPr/>
          <p:nvPr/>
        </p:nvSpPr>
        <p:spPr>
          <a:xfrm>
            <a:off x="107504" y="188640"/>
            <a:ext cx="3924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44000"/>
                    </a:schemeClr>
                  </a:glow>
                </a:effectLst>
                <a:latin typeface="+mn-lt"/>
              </a:rPr>
              <a:t>Na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44000"/>
                    </a:schemeClr>
                  </a:glow>
                </a:effectLst>
                <a:latin typeface="+mn-lt"/>
              </a:rPr>
              <a:t>hore Horeb sa nachádza veľký počet kamenných kruhov,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44000"/>
                    </a:schemeClr>
                  </a:glow>
                </a:effectLst>
                <a:latin typeface="+mn-lt"/>
              </a:rPr>
              <a:t>na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44000"/>
                    </a:schemeClr>
                  </a:glow>
                </a:effectLst>
                <a:latin typeface="+mn-lt"/>
              </a:rPr>
              <a:t>západnej strane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44000"/>
                    </a:schemeClr>
                  </a:glow>
                </a:effectLst>
                <a:latin typeface="+mn-lt"/>
              </a:rPr>
              <a:t>hory a v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44000"/>
                    </a:schemeClr>
                  </a:glow>
                </a:effectLst>
                <a:latin typeface="+mn-lt"/>
              </a:rPr>
              <a:t>okolí miesta,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44000"/>
                    </a:schemeClr>
                  </a:glow>
                </a:effectLst>
                <a:latin typeface="+mn-lt"/>
              </a:rPr>
              <a:t>ktoré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44000"/>
                    </a:schemeClr>
                  </a:glow>
                </a:effectLst>
                <a:latin typeface="+mn-lt"/>
              </a:rPr>
              <a:t>bolo </a:t>
            </a:r>
            <a:endParaRPr lang="sk-SK" sz="1200" dirty="0" smtClean="0">
              <a:solidFill>
                <a:schemeClr val="bg1"/>
              </a:solidFill>
              <a:effectLst>
                <a:glow rad="203200">
                  <a:schemeClr val="tx1">
                    <a:alpha val="44000"/>
                  </a:schemeClr>
                </a:glow>
              </a:effectLst>
              <a:latin typeface="+mn-lt"/>
            </a:endParaRPr>
          </a:p>
          <a:p>
            <a:pPr algn="ctr"/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44000"/>
                    </a:schemeClr>
                  </a:glow>
                </a:effectLst>
                <a:latin typeface="+mn-lt"/>
              </a:rPr>
              <a:t>s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44000"/>
                    </a:schemeClr>
                  </a:glow>
                </a:effectLst>
                <a:latin typeface="+mn-lt"/>
              </a:rPr>
              <a:t>najväčšou pravdepodobnosťou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44000"/>
                    </a:schemeClr>
                  </a:glow>
                </a:effectLst>
                <a:latin typeface="+mn-lt"/>
              </a:rPr>
              <a:t>Refidím.</a:t>
            </a:r>
            <a:endParaRPr lang="sk-SK" sz="1200" dirty="0">
              <a:solidFill>
                <a:schemeClr val="bg1"/>
              </a:solidFill>
              <a:effectLst>
                <a:glow rad="203200">
                  <a:schemeClr val="tx1">
                    <a:alpha val="44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234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Refidím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Archeologické nálezy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4" b="10105"/>
          <a:stretch/>
        </p:blipFill>
        <p:spPr>
          <a:xfrm>
            <a:off x="0" y="1268760"/>
            <a:ext cx="9144000" cy="5616624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4536504" y="609503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5000"/>
                    </a:schemeClr>
                  </a:glow>
                </a:effectLst>
                <a:latin typeface="+mn-lt"/>
              </a:rPr>
              <a:t>Pozostatky dlhodobého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5000"/>
                    </a:schemeClr>
                  </a:glow>
                </a:effectLst>
                <a:latin typeface="+mn-lt"/>
              </a:rPr>
              <a:t>zotrvávania Hebrejov</a:t>
            </a:r>
          </a:p>
          <a:p>
            <a:pPr algn="r"/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5000"/>
                    </a:schemeClr>
                  </a:glow>
                </a:effectLst>
                <a:latin typeface="+mn-lt"/>
              </a:rPr>
              <a:t>v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5000"/>
                    </a:schemeClr>
                  </a:glow>
                </a:effectLst>
                <a:latin typeface="+mn-lt"/>
              </a:rPr>
              <a:t>tejto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5000"/>
                    </a:schemeClr>
                  </a:glow>
                </a:effectLst>
                <a:latin typeface="+mn-lt"/>
              </a:rPr>
              <a:t>oblasti  dodnes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5000"/>
                    </a:schemeClr>
                  </a:glow>
                </a:effectLst>
                <a:latin typeface="+mn-lt"/>
              </a:rPr>
              <a:t>symbolizujú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5000"/>
                    </a:schemeClr>
                  </a:glow>
                </a:effectLst>
                <a:latin typeface="+mn-lt"/>
              </a:rPr>
              <a:t>nástroje, </a:t>
            </a:r>
          </a:p>
          <a:p>
            <a:pPr algn="r"/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5000"/>
                    </a:schemeClr>
                  </a:glow>
                </a:effectLst>
                <a:latin typeface="+mn-lt"/>
              </a:rPr>
              <a:t>keramika a v neposlednom rade zvyšky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5000"/>
                    </a:schemeClr>
                  </a:glow>
                </a:effectLst>
                <a:latin typeface="+mn-lt"/>
              </a:rPr>
              <a:t>ich stavieb.</a:t>
            </a:r>
          </a:p>
        </p:txBody>
      </p:sp>
    </p:spTree>
    <p:extLst>
      <p:ext uri="{BB962C8B-B14F-4D97-AF65-F5344CB8AC3E}">
        <p14:creationId xmlns:p14="http://schemas.microsoft.com/office/powerpoint/2010/main" val="2675926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Archeologické nálezisko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Prísne strážená oblasť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4"/>
          <a:stretch/>
        </p:blipFill>
        <p:spPr>
          <a:xfrm>
            <a:off x="2671" y="1340769"/>
            <a:ext cx="9177841" cy="5517232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899592" y="1484784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 smtClean="0">
                <a:latin typeface="+mn-lt"/>
              </a:rPr>
              <a:t>Po </a:t>
            </a:r>
            <a:r>
              <a:rPr lang="sk-SK" sz="1200" dirty="0">
                <a:latin typeface="+mn-lt"/>
              </a:rPr>
              <a:t>tom, čo Ron Wyatt priviedol toto miesto k pozornosti v roku 1984, </a:t>
            </a:r>
            <a:r>
              <a:rPr lang="sk-SK" sz="1200" dirty="0" smtClean="0">
                <a:latin typeface="+mn-lt"/>
              </a:rPr>
              <a:t>bola </a:t>
            </a:r>
            <a:r>
              <a:rPr lang="sk-SK" sz="1200" dirty="0">
                <a:latin typeface="+mn-lt"/>
              </a:rPr>
              <a:t>oblasť oplotená </a:t>
            </a:r>
            <a:r>
              <a:rPr lang="sk-SK" sz="1200" dirty="0" smtClean="0">
                <a:latin typeface="+mn-lt"/>
              </a:rPr>
              <a:t>a </a:t>
            </a:r>
            <a:r>
              <a:rPr lang="sk-SK" sz="1200" dirty="0">
                <a:latin typeface="+mn-lt"/>
              </a:rPr>
              <a:t>je chránená </a:t>
            </a:r>
            <a:r>
              <a:rPr lang="sk-SK" sz="1200" dirty="0" smtClean="0">
                <a:latin typeface="+mn-lt"/>
              </a:rPr>
              <a:t>saudsko-arabskými hliadkami </a:t>
            </a:r>
            <a:r>
              <a:rPr lang="sk-SK" sz="1200" dirty="0">
                <a:latin typeface="+mn-lt"/>
              </a:rPr>
              <a:t>s automatickými </a:t>
            </a:r>
            <a:r>
              <a:rPr lang="sk-SK" sz="1200" dirty="0" smtClean="0">
                <a:latin typeface="+mn-lt"/>
              </a:rPr>
              <a:t>zbraňami - zóna vyhlásená za </a:t>
            </a:r>
            <a:r>
              <a:rPr lang="sk-SK" sz="1200" dirty="0">
                <a:latin typeface="+mn-lt"/>
              </a:rPr>
              <a:t>archeologické </a:t>
            </a:r>
            <a:r>
              <a:rPr lang="sk-SK" sz="1200" dirty="0" smtClean="0">
                <a:latin typeface="+mn-lt"/>
              </a:rPr>
              <a:t>nálezisko, </a:t>
            </a:r>
            <a:r>
              <a:rPr lang="sk-SK" sz="1200" dirty="0">
                <a:latin typeface="+mn-lt"/>
              </a:rPr>
              <a:t>z dosahu neoprávnených osôb</a:t>
            </a:r>
            <a:r>
              <a:rPr lang="sk-SK" sz="1200" dirty="0" smtClean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5446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7"/>
          <a:stretch/>
        </p:blipFill>
        <p:spPr>
          <a:xfrm>
            <a:off x="-1" y="1251340"/>
            <a:ext cx="9180513" cy="5634043"/>
          </a:xfrm>
          <a:prstGeom prst="rect">
            <a:avLst/>
          </a:prstGeom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/>
          <a:lstStyle/>
          <a:p>
            <a:pPr algn="ctr" eaLnBrk="1" hangingPunct="1"/>
            <a:r>
              <a:rPr lang="sk-SK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Prechod cez more</a:t>
            </a:r>
            <a:r>
              <a:rPr lang="sk-SK" sz="40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/>
            </a:r>
            <a:br>
              <a:rPr lang="sk-SK" sz="40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</a:br>
            <a:r>
              <a:rPr lang="sk-SK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Biblický opis</a:t>
            </a:r>
            <a:endParaRPr lang="sk-SK" sz="4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179512" y="1412776"/>
            <a:ext cx="46085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100" b="1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Bookman Old Style" panose="02050604050505020204" pitchFamily="18" charset="0"/>
              </a:rPr>
              <a:t>1 Mojžišova </a:t>
            </a:r>
            <a:r>
              <a:rPr lang="sk-SK" sz="1100" b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Bookman Old Style" panose="02050604050505020204" pitchFamily="18" charset="0"/>
              </a:rPr>
              <a:t>14:27-30</a:t>
            </a:r>
            <a:endParaRPr lang="sk-SK" sz="1100" b="1" dirty="0">
              <a:solidFill>
                <a:schemeClr val="bg1"/>
              </a:solidFill>
              <a:effectLst>
                <a:glow rad="203200">
                  <a:schemeClr val="tx1">
                    <a:alpha val="50000"/>
                  </a:schemeClr>
                </a:glow>
              </a:effectLst>
              <a:latin typeface="Bookman Old Style" panose="02050604050505020204" pitchFamily="18" charset="0"/>
            </a:endParaRPr>
          </a:p>
          <a:p>
            <a:endParaRPr lang="sk-SK" sz="1200" dirty="0" smtClean="0">
              <a:solidFill>
                <a:schemeClr val="bg1"/>
              </a:solidFill>
              <a:effectLst>
                <a:glow rad="203200">
                  <a:schemeClr val="tx1">
                    <a:alpha val="50000"/>
                  </a:schemeClr>
                </a:glow>
              </a:effectLst>
              <a:latin typeface="+mn-lt"/>
            </a:endParaRPr>
          </a:p>
          <a:p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Vody </a:t>
            </a:r>
            <a:r>
              <a:rPr lang="sk-SK" sz="1200" i="1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sa valili proti utekajúcim Egypťanom a Hospodin ich zalial vlnami uprostred mora. </a:t>
            </a:r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Vody </a:t>
            </a:r>
            <a:r>
              <a:rPr lang="sk-SK" sz="1200" i="1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sa vrátili, zaliali bojové vozy, jazdcov i všetko faraónovo vojsko, ktoré sa hnalo za Izraelitmi do mora. Ani jeden z nich neostal. I</a:t>
            </a:r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zraeliti </a:t>
            </a:r>
            <a:r>
              <a:rPr lang="sk-SK" sz="1200" i="1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však prešli stredom mora po suchu; vody boli ako múr po ich pravej a ľavej strane. </a:t>
            </a:r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V </a:t>
            </a:r>
            <a:r>
              <a:rPr lang="sk-SK" sz="1200" i="1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ten deň Hospodin vyslobodil Izraelitov </a:t>
            </a:r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     z </a:t>
            </a:r>
            <a:r>
              <a:rPr lang="sk-SK" sz="1200" i="1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rúk </a:t>
            </a:r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Egypťanov. </a:t>
            </a:r>
            <a:r>
              <a:rPr lang="sk-SK" sz="1200" i="1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(Roháčkov preklad</a:t>
            </a:r>
            <a:r>
              <a:rPr lang="sk-SK" sz="1200" i="1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)</a:t>
            </a:r>
            <a:endParaRPr lang="sk-SK" sz="1200" i="1" dirty="0">
              <a:solidFill>
                <a:schemeClr val="bg1"/>
              </a:solidFill>
              <a:effectLst>
                <a:glow rad="203200">
                  <a:schemeClr val="tx1">
                    <a:alpha val="5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060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Šalamúnove pamätné stĺpy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Počítačové vyobrazenie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23"/>
          <a:stretch/>
        </p:blipFill>
        <p:spPr>
          <a:xfrm>
            <a:off x="-1" y="0"/>
            <a:ext cx="9180513" cy="6876111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1475656" y="188640"/>
            <a:ext cx="554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 smtClean="0">
                <a:effectLst>
                  <a:glow rad="127000">
                    <a:schemeClr val="bg1">
                      <a:alpha val="49000"/>
                    </a:schemeClr>
                  </a:glow>
                </a:effectLst>
                <a:latin typeface="+mn-lt"/>
              </a:rPr>
              <a:t>Vycestovanie je obtiažne - saudské </a:t>
            </a:r>
            <a:r>
              <a:rPr lang="sk-SK" sz="1200" dirty="0">
                <a:effectLst>
                  <a:glow rad="127000">
                    <a:schemeClr val="bg1">
                      <a:alpha val="49000"/>
                    </a:schemeClr>
                  </a:glow>
                </a:effectLst>
                <a:latin typeface="+mn-lt"/>
              </a:rPr>
              <a:t>úrady nepovoľujú turistické </a:t>
            </a:r>
            <a:r>
              <a:rPr lang="sk-SK" sz="1200" dirty="0" smtClean="0">
                <a:effectLst>
                  <a:glow rad="127000">
                    <a:schemeClr val="bg1">
                      <a:alpha val="49000"/>
                    </a:schemeClr>
                  </a:glow>
                </a:effectLst>
                <a:latin typeface="+mn-lt"/>
              </a:rPr>
              <a:t>víza, prísne nariadenia, držanie sa vyznačených </a:t>
            </a:r>
            <a:r>
              <a:rPr lang="sk-SK" sz="1200" dirty="0">
                <a:effectLst>
                  <a:glow rad="127000">
                    <a:schemeClr val="bg1">
                      <a:alpha val="49000"/>
                    </a:schemeClr>
                  </a:glow>
                </a:effectLst>
                <a:latin typeface="+mn-lt"/>
              </a:rPr>
              <a:t>trás ciest a pokynov </a:t>
            </a:r>
            <a:r>
              <a:rPr lang="sk-SK" sz="1200" dirty="0" smtClean="0">
                <a:effectLst>
                  <a:glow rad="127000">
                    <a:schemeClr val="bg1">
                      <a:alpha val="49000"/>
                    </a:schemeClr>
                  </a:glow>
                </a:effectLst>
                <a:latin typeface="+mn-lt"/>
              </a:rPr>
              <a:t>náboženskej polície.</a:t>
            </a:r>
          </a:p>
        </p:txBody>
      </p:sp>
    </p:spTree>
    <p:extLst>
      <p:ext uri="{BB962C8B-B14F-4D97-AF65-F5344CB8AC3E}">
        <p14:creationId xmlns:p14="http://schemas.microsoft.com/office/powerpoint/2010/main" val="118496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Šalamúnove pamätné stĺpy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Počítačové vyobrazenie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5"/>
          <a:stretch/>
        </p:blipFill>
        <p:spPr>
          <a:xfrm>
            <a:off x="0" y="-99392"/>
            <a:ext cx="9144000" cy="6953150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251520" y="127665"/>
            <a:ext cx="51845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44000"/>
                    </a:schemeClr>
                  </a:glow>
                </a:effectLst>
                <a:latin typeface="+mn-lt"/>
              </a:rPr>
              <a:t>Miesto, podľa označenia na plote, považované za archeologickú lokalitu. </a:t>
            </a:r>
          </a:p>
        </p:txBody>
      </p:sp>
    </p:spTree>
    <p:extLst>
      <p:ext uri="{BB962C8B-B14F-4D97-AF65-F5344CB8AC3E}">
        <p14:creationId xmlns:p14="http://schemas.microsoft.com/office/powerpoint/2010/main" val="89759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Charakteristika nálezov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Dotyk minulosti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2" r="15018"/>
          <a:stretch/>
        </p:blipFill>
        <p:spPr>
          <a:xfrm>
            <a:off x="1007604" y="1340768"/>
            <a:ext cx="7128792" cy="552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499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" y="1407580"/>
            <a:ext cx="8853230" cy="3605596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28650" y="-26988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Biblické svedectvo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Nuweiba, Mt. Sinai, Refidím</a:t>
            </a:r>
            <a:endParaRPr lang="sk-SK" sz="22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dĺžnik 5"/>
          <p:cNvSpPr>
            <a:spLocks noChangeArrowheads="1"/>
          </p:cNvSpPr>
          <p:nvPr/>
        </p:nvSpPr>
        <p:spPr bwMode="auto">
          <a:xfrm>
            <a:off x="144463" y="5096991"/>
            <a:ext cx="8855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sk-SK" sz="1200" dirty="0" smtClean="0">
                <a:latin typeface="+mn-lt"/>
              </a:rPr>
              <a:t>Niekoľko príkladov toho, ako sa tieto nálezy zhodujú so záznamami v Biblii.</a:t>
            </a:r>
            <a:endParaRPr lang="sk-SK" sz="1200" b="1" dirty="0" smtClean="0">
              <a:latin typeface="+mn-lt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3849687" y="5653697"/>
            <a:ext cx="5294313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sk-SK" sz="1200" b="1" dirty="0">
                <a:latin typeface="+mn-lt"/>
              </a:rPr>
              <a:t>Odporúčané materiály </a:t>
            </a:r>
            <a:r>
              <a:rPr lang="sk-SK" sz="1200" dirty="0" smtClean="0">
                <a:latin typeface="+mn-lt"/>
              </a:rPr>
              <a:t>- Vykopávky odhaľujú pravdu - Prof. Dr. Walter Veith</a:t>
            </a:r>
            <a:endParaRPr lang="en-US" sz="1200" dirty="0" smtClean="0">
              <a:latin typeface="+mn-lt"/>
            </a:endParaRPr>
          </a:p>
          <a:p>
            <a:pPr>
              <a:defRPr/>
            </a:pPr>
            <a:r>
              <a:rPr lang="sk-SK" sz="1200" dirty="0" smtClean="0">
                <a:latin typeface="+mn-lt"/>
              </a:rPr>
              <a:t>                                          - Prekvapivé nálezy - Prechod cez Červené more</a:t>
            </a:r>
          </a:p>
          <a:p>
            <a:pPr>
              <a:defRPr/>
            </a:pPr>
            <a:r>
              <a:rPr lang="sk-SK" sz="1200" dirty="0" smtClean="0">
                <a:latin typeface="+mn-lt"/>
              </a:rPr>
              <a:t>                                            (Ron Wyatt)</a:t>
            </a:r>
          </a:p>
          <a:p>
            <a:pPr>
              <a:defRPr/>
            </a:pPr>
            <a:r>
              <a:rPr lang="sk-SK" sz="1200" dirty="0" smtClean="0">
                <a:latin typeface="+mn-lt"/>
              </a:rPr>
              <a:t>                                          - Zakázané </a:t>
            </a:r>
            <a:r>
              <a:rPr lang="sk-SK" sz="1200" dirty="0">
                <a:latin typeface="+mn-lt"/>
              </a:rPr>
              <a:t>zábery odhalené - Dr. David </a:t>
            </a:r>
            <a:r>
              <a:rPr lang="sk-SK" sz="1200" dirty="0" smtClean="0">
                <a:latin typeface="+mn-lt"/>
              </a:rPr>
              <a:t>Kim</a:t>
            </a:r>
          </a:p>
          <a:p>
            <a:pPr>
              <a:defRPr/>
            </a:pPr>
            <a:r>
              <a:rPr lang="sk-SK" sz="1200" dirty="0" smtClean="0">
                <a:latin typeface="+mn-lt"/>
              </a:rPr>
              <a:t>                                          - Exodus </a:t>
            </a:r>
            <a:r>
              <a:rPr lang="sk-SK" sz="1200" dirty="0">
                <a:latin typeface="+mn-lt"/>
              </a:rPr>
              <a:t>- </a:t>
            </a:r>
            <a:r>
              <a:rPr lang="sk-SK" sz="1200" dirty="0" smtClean="0">
                <a:latin typeface="+mn-lt"/>
              </a:rPr>
              <a:t>Hľadanie pravdy (dokument)</a:t>
            </a:r>
            <a:endParaRPr lang="sk-SK" sz="1200" dirty="0">
              <a:latin typeface="+mn-lt"/>
            </a:endParaRPr>
          </a:p>
        </p:txBody>
      </p:sp>
      <p:sp>
        <p:nvSpPr>
          <p:cNvPr id="6" name="Obdĺžnik 5"/>
          <p:cNvSpPr>
            <a:spLocks noChangeArrowheads="1"/>
          </p:cNvSpPr>
          <p:nvPr/>
        </p:nvSpPr>
        <p:spPr bwMode="auto">
          <a:xfrm>
            <a:off x="0" y="5653697"/>
            <a:ext cx="88582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sk-SK" sz="1200" b="1" dirty="0" smtClean="0">
                <a:latin typeface="+mn-lt"/>
              </a:rPr>
              <a:t>     Viac informácii na </a:t>
            </a:r>
            <a:r>
              <a:rPr lang="sk-SK" sz="1200" dirty="0" smtClean="0">
                <a:latin typeface="+mn-lt"/>
              </a:rPr>
              <a:t>- </a:t>
            </a:r>
            <a:r>
              <a:rPr lang="sk-SK" sz="1200" u="sng" dirty="0" smtClean="0">
                <a:latin typeface="+mn-lt"/>
                <a:hlinkClick r:id="rId4"/>
              </a:rPr>
              <a:t>www.arkdiscovery.com</a:t>
            </a:r>
            <a:endParaRPr lang="sk-SK" sz="1200" dirty="0" smtClean="0"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sk-SK" sz="1200" dirty="0" smtClean="0"/>
              <a:t>                                      - </a:t>
            </a:r>
            <a:r>
              <a:rPr lang="sk-SK" sz="1200" u="sng" dirty="0" smtClean="0">
                <a:latin typeface="+mn-lt"/>
                <a:hlinkClick r:id="rId5"/>
              </a:rPr>
              <a:t>http://wyattmuseum.com</a:t>
            </a:r>
            <a:endParaRPr lang="sk-SK" sz="1200" dirty="0" smtClean="0"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sk-SK" sz="1200" dirty="0" smtClean="0"/>
              <a:t>                                      - </a:t>
            </a:r>
            <a:r>
              <a:rPr lang="sk-SK" sz="1200" u="sng" dirty="0" smtClean="0">
                <a:latin typeface="+mn-lt"/>
                <a:hlinkClick r:id="rId6"/>
              </a:rPr>
              <a:t>www.b-a-n.cz</a:t>
            </a:r>
            <a:endParaRPr lang="sk-SK" sz="1200" u="sng" dirty="0" smtClean="0"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sk-SK" sz="12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4390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2" b="27195"/>
          <a:stretch/>
        </p:blipFill>
        <p:spPr>
          <a:xfrm>
            <a:off x="516900" y="3140968"/>
            <a:ext cx="8110200" cy="3600400"/>
          </a:xfrm>
          <a:prstGeom prst="rect">
            <a:avLst/>
          </a:prstGeom>
        </p:spPr>
      </p:pic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Objavy tisícročia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Prísne tajné!</a:t>
            </a:r>
            <a:endParaRPr lang="sk-SK" sz="22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755" name="Obdĺžnik 5"/>
          <p:cNvSpPr>
            <a:spLocks noChangeArrowheads="1"/>
          </p:cNvSpPr>
          <p:nvPr/>
        </p:nvSpPr>
        <p:spPr bwMode="auto">
          <a:xfrm>
            <a:off x="142875" y="1412875"/>
            <a:ext cx="885825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sk-SK" sz="1200" dirty="0" smtClean="0"/>
              <a:t>Vláda a úrady údajne </a:t>
            </a:r>
            <a:r>
              <a:rPr lang="sk-SK" sz="1200" dirty="0"/>
              <a:t>o týchto nálezoch </a:t>
            </a:r>
            <a:r>
              <a:rPr lang="sk-SK" sz="1200" dirty="0" smtClean="0"/>
              <a:t>vedia, </a:t>
            </a:r>
            <a:r>
              <a:rPr lang="sk-SK" sz="1200" dirty="0"/>
              <a:t>ale </a:t>
            </a:r>
            <a:r>
              <a:rPr lang="sk-SK" sz="1200" dirty="0" smtClean="0"/>
              <a:t>nechcú </a:t>
            </a:r>
            <a:r>
              <a:rPr lang="sk-SK" sz="1200" dirty="0"/>
              <a:t>to popularizovať. Rovnako tak sa vláda </a:t>
            </a:r>
            <a:r>
              <a:rPr lang="sk-SK" sz="1200" dirty="0" smtClean="0"/>
              <a:t>podieľala </a:t>
            </a:r>
            <a:r>
              <a:rPr lang="sk-SK" sz="1200" dirty="0"/>
              <a:t>na prieskumoch R. Wyatta </a:t>
            </a:r>
            <a:r>
              <a:rPr lang="sk-SK" sz="1200" dirty="0" smtClean="0"/>
              <a:t>         pod </a:t>
            </a:r>
            <a:r>
              <a:rPr lang="sk-SK" sz="1200" dirty="0"/>
              <a:t>Golgotou. </a:t>
            </a:r>
            <a:r>
              <a:rPr lang="sk-SK" sz="1200" dirty="0" smtClean="0"/>
              <a:t>Výsledok</a:t>
            </a:r>
            <a:r>
              <a:rPr lang="sk-SK" sz="1200" dirty="0"/>
              <a:t>: </a:t>
            </a:r>
            <a:endParaRPr lang="sk-SK" sz="1200" dirty="0" smtClean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sk-SK" sz="1200" dirty="0" smtClean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sk-SK" sz="1600" dirty="0" smtClean="0">
                <a:latin typeface="Bookman Old Style" panose="02050604050505020204" pitchFamily="18" charset="0"/>
              </a:rPr>
              <a:t>!!! zapečatené</a:t>
            </a:r>
            <a:r>
              <a:rPr lang="sk-SK" sz="1600" dirty="0">
                <a:latin typeface="Bookman Old Style" panose="02050604050505020204" pitchFamily="18" charset="0"/>
              </a:rPr>
              <a:t>, zakázané, </a:t>
            </a:r>
            <a:r>
              <a:rPr lang="sk-SK" sz="1600" dirty="0" smtClean="0">
                <a:latin typeface="Bookman Old Style" panose="02050604050505020204" pitchFamily="18" charset="0"/>
              </a:rPr>
              <a:t>ututlané, </a:t>
            </a:r>
            <a:r>
              <a:rPr lang="sk-SK" sz="1600" dirty="0">
                <a:latin typeface="Bookman Old Style" panose="02050604050505020204" pitchFamily="18" charset="0"/>
              </a:rPr>
              <a:t>nebezpečný materiál </a:t>
            </a:r>
            <a:r>
              <a:rPr lang="sk-SK" sz="1600" dirty="0" smtClean="0">
                <a:latin typeface="Bookman Old Style" panose="02050604050505020204" pitchFamily="18" charset="0"/>
              </a:rPr>
              <a:t>!!!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sk-SK" sz="12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sk-SK" sz="1200" dirty="0" smtClean="0"/>
              <a:t>Zverejnením jedného </a:t>
            </a:r>
            <a:r>
              <a:rPr lang="sk-SK" sz="1200" dirty="0"/>
              <a:t>pravdivého nálezu sa </a:t>
            </a:r>
            <a:r>
              <a:rPr lang="sk-SK" sz="1200" dirty="0" smtClean="0"/>
              <a:t>zverejnia </a:t>
            </a:r>
            <a:r>
              <a:rPr lang="sk-SK" sz="1200" dirty="0"/>
              <a:t>vlastne všetky, preto je </a:t>
            </a:r>
            <a:r>
              <a:rPr lang="sk-SK" sz="1200" dirty="0" smtClean="0"/>
              <a:t>každý objav od </a:t>
            </a:r>
            <a:r>
              <a:rPr lang="sk-SK" sz="1200" dirty="0"/>
              <a:t>R. Wyatta "na indexe". Dodnes pod autobusovou stanicou leží kameň od Záhradného hrobu, ale o niekoľko metrov nižšie (pod </a:t>
            </a:r>
            <a:r>
              <a:rPr lang="sk-SK" sz="1200" dirty="0" smtClean="0"/>
              <a:t>prostrednou </a:t>
            </a:r>
            <a:r>
              <a:rPr lang="sk-SK" sz="1200" dirty="0"/>
              <a:t>dierou pre </a:t>
            </a:r>
            <a:r>
              <a:rPr lang="sk-SK" sz="1200" dirty="0" smtClean="0"/>
              <a:t>kríže vytesané </a:t>
            </a:r>
            <a:r>
              <a:rPr lang="sk-SK" sz="1200" dirty="0"/>
              <a:t>v skale pod "Lebkou") leží oveľa </a:t>
            </a:r>
            <a:r>
              <a:rPr lang="sk-SK" sz="1200" dirty="0" smtClean="0"/>
              <a:t>"explozívnejší </a:t>
            </a:r>
            <a:r>
              <a:rPr lang="sk-SK" sz="1200" dirty="0"/>
              <a:t>nález" - Truhla </a:t>
            </a:r>
            <a:r>
              <a:rPr lang="sk-SK" sz="1200" dirty="0" smtClean="0"/>
              <a:t>zmluvy, </a:t>
            </a:r>
            <a:r>
              <a:rPr lang="sk-SK" sz="1200" dirty="0"/>
              <a:t>na ktorej zľutovnicu kvapkala </a:t>
            </a:r>
            <a:r>
              <a:rPr lang="sk-SK" sz="1200" dirty="0" smtClean="0"/>
              <a:t>krv Ježiša Krista </a:t>
            </a:r>
            <a:r>
              <a:rPr lang="sk-SK" sz="1200" dirty="0"/>
              <a:t>pred </a:t>
            </a:r>
            <a:r>
              <a:rPr lang="sk-SK" sz="1200" dirty="0" smtClean="0"/>
              <a:t>viac ako 2 tisíc </a:t>
            </a:r>
            <a:r>
              <a:rPr lang="sk-SK" sz="1200" dirty="0"/>
              <a:t>rokmi</a:t>
            </a:r>
            <a:r>
              <a:rPr lang="sk-SK" sz="1200" dirty="0" smtClean="0"/>
              <a:t>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sk-SK" sz="1200" dirty="0">
              <a:latin typeface="+mn-lt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sk-SK" sz="1200" dirty="0"/>
              <a:t>Viac skúmajme a menej </a:t>
            </a:r>
            <a:r>
              <a:rPr lang="sk-SK" sz="1200" dirty="0" smtClean="0"/>
              <a:t>odsudzujme prevratné </a:t>
            </a:r>
            <a:r>
              <a:rPr lang="sk-SK" sz="1200" dirty="0"/>
              <a:t>nálezy potvrdzujúce Bibliu (</a:t>
            </a:r>
            <a:r>
              <a:rPr lang="sk-SK" sz="1200" dirty="0" smtClean="0"/>
              <a:t>neupaľujme </a:t>
            </a:r>
            <a:r>
              <a:rPr lang="sk-SK" sz="1200" dirty="0"/>
              <a:t>ďalšieho Galilea).</a:t>
            </a:r>
            <a:endParaRPr lang="sk-SK" sz="12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75419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Boží zákon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Vpísaný do kameňa Božím prstom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"/>
          <a:stretch/>
        </p:blipFill>
        <p:spPr>
          <a:xfrm>
            <a:off x="0" y="1300711"/>
            <a:ext cx="9173997" cy="555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01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12201"/>
          <a:stretch/>
        </p:blipFill>
        <p:spPr>
          <a:xfrm>
            <a:off x="0" y="1298575"/>
            <a:ext cx="9144000" cy="5586809"/>
          </a:xfrm>
          <a:prstGeom prst="rect">
            <a:avLst/>
          </a:prstGeom>
        </p:spPr>
      </p:pic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26988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Skutočný príbeh alebo prepracovaná fikcia?</a:t>
            </a:r>
            <a:br>
              <a:rPr lang="sk-SK" sz="22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1600" dirty="0" smtClean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Historické fakty</a:t>
            </a:r>
            <a:endParaRPr lang="sk-SK" sz="16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5291385" y="1412776"/>
            <a:ext cx="37451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Akýkoľvek pokus overiť historickú pravosť Exodu musí začať v delte Nílu - v biblickej zemi Gózen. </a:t>
            </a:r>
            <a:endParaRPr lang="sk-SK" sz="1200" dirty="0" smtClean="0">
              <a:solidFill>
                <a:schemeClr val="bg1"/>
              </a:solidFill>
              <a:effectLst>
                <a:glow rad="203200">
                  <a:schemeClr val="tx1">
                    <a:alpha val="50000"/>
                  </a:schemeClr>
                </a:glow>
              </a:effectLst>
              <a:latin typeface="+mn-lt"/>
            </a:endParaRPr>
          </a:p>
          <a:p>
            <a:pPr algn="r"/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Podľa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Písma, toto je miesto, kde sa Izraelci usadili </a:t>
            </a:r>
            <a:endParaRPr lang="sk-SK" sz="1200" dirty="0" smtClean="0">
              <a:solidFill>
                <a:schemeClr val="bg1"/>
              </a:solidFill>
              <a:effectLst>
                <a:glow rad="203200">
                  <a:schemeClr val="tx1">
                    <a:alpha val="50000"/>
                  </a:schemeClr>
                </a:glow>
              </a:effectLst>
              <a:latin typeface="+mn-lt"/>
            </a:endParaRPr>
          </a:p>
          <a:p>
            <a:pPr algn="r"/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počas pobytu v </a:t>
            </a:r>
            <a:r>
              <a:rPr lang="sk-SK" sz="1200" dirty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Egypte. (Genesis </a:t>
            </a:r>
            <a:r>
              <a:rPr lang="sk-SK" sz="1200" dirty="0" smtClean="0">
                <a:solidFill>
                  <a:schemeClr val="bg1"/>
                </a:solidFill>
                <a:effectLst>
                  <a:glow rad="203200">
                    <a:schemeClr val="tx1">
                      <a:alpha val="50000"/>
                    </a:schemeClr>
                  </a:glow>
                </a:effectLst>
                <a:latin typeface="+mn-lt"/>
              </a:rPr>
              <a:t>47,5:6)</a:t>
            </a:r>
            <a:endParaRPr lang="sk-SK" sz="1200" b="1" dirty="0">
              <a:solidFill>
                <a:schemeClr val="bg1"/>
              </a:solidFill>
              <a:effectLst>
                <a:glow rad="203200">
                  <a:schemeClr val="tx1">
                    <a:alpha val="5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55294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Motí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13712</TotalTime>
  <Words>3332</Words>
  <Application>Microsoft Office PowerPoint</Application>
  <PresentationFormat>Prezentácia na obrazovke (4:3)</PresentationFormat>
  <Paragraphs>242</Paragraphs>
  <Slides>85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85</vt:i4>
      </vt:variant>
    </vt:vector>
  </HeadingPairs>
  <TitlesOfParts>
    <vt:vector size="93" baseType="lpstr">
      <vt:lpstr>Arial</vt:lpstr>
      <vt:lpstr>Bell MT</vt:lpstr>
      <vt:lpstr>Bodoni MT</vt:lpstr>
      <vt:lpstr>Bookman Old Style</vt:lpstr>
      <vt:lpstr>Calibri</vt:lpstr>
      <vt:lpstr>Calibri Light</vt:lpstr>
      <vt:lpstr>Times New Roman</vt:lpstr>
      <vt:lpstr>Diseño predeterminado</vt:lpstr>
      <vt:lpstr>Archeologické objavy tisícročia Sinaj, Refidím a prechod cez Červené more</vt:lpstr>
      <vt:lpstr>Ron Wyatt – archeológ bez titulu</vt:lpstr>
      <vt:lpstr>Prechod cez more Mýtus alebo skutočnosť?</vt:lpstr>
      <vt:lpstr>Prechod cez more Biblický opis</vt:lpstr>
      <vt:lpstr>Prechod cez more Biblický opis</vt:lpstr>
      <vt:lpstr>Prechod cez more Biblický opis</vt:lpstr>
      <vt:lpstr>Prechod cez more Biblický opis</vt:lpstr>
      <vt:lpstr>Prechod cez more Biblický opis</vt:lpstr>
      <vt:lpstr>Skutočný príbeh alebo prepracovaná fikcia? Historické fakty</vt:lpstr>
      <vt:lpstr>Skutočný príbeh alebo prepracovaná fikcia? Gózen a Boží ľud</vt:lpstr>
      <vt:lpstr>Skutočný príbeh alebo prepracovaná fikcia? Faraónov sen a Jozef</vt:lpstr>
      <vt:lpstr>Skutočný príbeh alebo prepracovaná fikcia? Historické fakty</vt:lpstr>
      <vt:lpstr>Skutočný príbeh alebo prepracovaná fikcia? Historické fakty</vt:lpstr>
      <vt:lpstr>Skutočný príbeh alebo prepracovaná fikcia? Smer Kanaán</vt:lpstr>
      <vt:lpstr>Skutočný príbeh alebo prepracovaná fikcia? Listy z Tell El-Amarna</vt:lpstr>
      <vt:lpstr>Prezentácia programu PowerPoint</vt:lpstr>
      <vt:lpstr>Prezentácia programu PowerPoint</vt:lpstr>
      <vt:lpstr>Prezentácia programu PowerPoint</vt:lpstr>
      <vt:lpstr>Trasa Exodu Z Egypta k moru</vt:lpstr>
      <vt:lpstr>Prezentácia programu PowerPoint</vt:lpstr>
      <vt:lpstr>Trstinové (Rákosové more) Z Egypta k moru</vt:lpstr>
      <vt:lpstr>Trasa Exodu Stará predpokladaná trasa</vt:lpstr>
      <vt:lpstr>Trasa Exodu Nová predpokladaná trasa</vt:lpstr>
      <vt:lpstr>Nuweiba - Nuwayba'al Muzayyinah „Miesto, kde Mojžiš rozdelil vodu“</vt:lpstr>
      <vt:lpstr>Nuweiba Akabský záliv</vt:lpstr>
      <vt:lpstr>Nuweiba Akabský záliv</vt:lpstr>
      <vt:lpstr>Reliéf dna zálivu Počítačové vyobrazenie</vt:lpstr>
      <vt:lpstr>Reliéf dna zálivu Počítačové vyobrazenie</vt:lpstr>
      <vt:lpstr>Reliéf dna zálivu Počítačové vyobrazenie</vt:lpstr>
      <vt:lpstr>Reliéf dna zálivu Počítačové vyobrazenie</vt:lpstr>
      <vt:lpstr>Šalamúnove pamätné stĺpy Pamätná pečať</vt:lpstr>
      <vt:lpstr>Šalamúnove stĺpy Pamätná pečať</vt:lpstr>
      <vt:lpstr>Akabský záliv Živé svedectvo</vt:lpstr>
      <vt:lpstr>Akabský záliv Živé svedectvo</vt:lpstr>
      <vt:lpstr>Prezentácia programu PowerPoint</vt:lpstr>
      <vt:lpstr>Prezentácia programu PowerPoint</vt:lpstr>
      <vt:lpstr>Egyptské vozové kolesá Múzeum v Káhire</vt:lpstr>
      <vt:lpstr>Šalamúnove pamätné stĺpy Počítačové vyobrazenie</vt:lpstr>
      <vt:lpstr>Vrch Sinaj Historický omyl?</vt:lpstr>
      <vt:lpstr>Šalamúnove pamätné stĺpy Počítačové vyobrazenie</vt:lpstr>
      <vt:lpstr>Mt. Sinai Geografia</vt:lpstr>
      <vt:lpstr>Mt. Sinai Geografia</vt:lpstr>
      <vt:lpstr>Mt. Sinai Výstup na vrchol</vt:lpstr>
      <vt:lpstr>Prezentácia programu PowerPoint</vt:lpstr>
      <vt:lpstr>Elim Palmy a pramene vôd</vt:lpstr>
      <vt:lpstr>Šalamúnove pamätné stĺpy Počítačové vyobrazenie</vt:lpstr>
      <vt:lpstr>Šalamúnove pamätné stĺpy Počítačové vyobrazenie</vt:lpstr>
      <vt:lpstr>Prezentácia programu PowerPoint</vt:lpstr>
      <vt:lpstr>Jabal al-Lawz Hora zákona</vt:lpstr>
      <vt:lpstr>Mt. Horeb Jabal al-Lawz - Mandľová hora</vt:lpstr>
      <vt:lpstr>Mt. Horeb Jabal al-Lawz</vt:lpstr>
      <vt:lpstr>Trasa Exodu Od mora k Božej hore </vt:lpstr>
      <vt:lpstr>Táborisko Rozloha</vt:lpstr>
      <vt:lpstr>Refidím Kamenný oltár</vt:lpstr>
      <vt:lpstr>Skala v Horebe Živá voda</vt:lpstr>
      <vt:lpstr>Skala v Horebe Živá voda</vt:lpstr>
      <vt:lpstr>Šalamúnove pamätné stĺpy Počítačové vyobrazenie</vt:lpstr>
      <vt:lpstr>Skala v Horebe Zásobovanie vodou</vt:lpstr>
      <vt:lpstr>Skala v Horebe Zásobovanie vodou</vt:lpstr>
      <vt:lpstr>Táborisko Zásobovanie vodou</vt:lpstr>
      <vt:lpstr>Mt. Sinai Táborenie Izraelského ľudu</vt:lpstr>
      <vt:lpstr>Táborisko Umiestnenie oltára</vt:lpstr>
      <vt:lpstr>Oltár a zlatý býk Odpadnutie pod horou</vt:lpstr>
      <vt:lpstr>Oltár a zlatý býk Odpadnutie pod horou</vt:lpstr>
      <vt:lpstr>Oltár a zlatý býk Odpadnutie pod horou</vt:lpstr>
      <vt:lpstr>Socha býka a Božskej kravy Apis</vt:lpstr>
      <vt:lpstr>Prezentácia programu PowerPoint</vt:lpstr>
      <vt:lpstr>Šalamúnove pamätné stĺpy Počítačové vyobrazenie</vt:lpstr>
      <vt:lpstr>Šalamúnove pamätné stĺpy Počítačové vyobrazenie</vt:lpstr>
      <vt:lpstr>Vyryté do kameňa Menorah</vt:lpstr>
      <vt:lpstr>Mojžišove pamätné stĺpy Dotyk minulosti</vt:lpstr>
      <vt:lpstr>Šalamúnove pamätné stĺpy Počítačové vyobrazenie</vt:lpstr>
      <vt:lpstr>Šalamúnove pamätné stĺpy Počítačové vyobrazenie</vt:lpstr>
      <vt:lpstr>Šalamúnove pamätné stĺpy Počítačové vyobrazenie</vt:lpstr>
      <vt:lpstr>Šalamúnove pamätné stĺpy Počítačové vyobrazenie</vt:lpstr>
      <vt:lpstr>Šalamúnove pamätné stĺpy Počítačové vyobrazenie</vt:lpstr>
      <vt:lpstr>Šalamúnove pamätné stĺpy Počítačové vyobrazenie</vt:lpstr>
      <vt:lpstr>Refidím Archeologické nálezy</vt:lpstr>
      <vt:lpstr>Archeologické nálezisko Prísne strážená oblasť</vt:lpstr>
      <vt:lpstr>Šalamúnove pamätné stĺpy Počítačové vyobrazenie</vt:lpstr>
      <vt:lpstr>Šalamúnove pamätné stĺpy Počítačové vyobrazenie</vt:lpstr>
      <vt:lpstr>Charakteristika nálezov Dotyk minulosti</vt:lpstr>
      <vt:lpstr>Prezentácia programu PowerPoint</vt:lpstr>
      <vt:lpstr>Objavy tisícročia Prísne tajné!</vt:lpstr>
      <vt:lpstr>Boží zákon Vpísaný do kameňa Božím prstom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John</cp:lastModifiedBy>
  <cp:revision>1482</cp:revision>
  <dcterms:created xsi:type="dcterms:W3CDTF">2010-05-23T14:28:12Z</dcterms:created>
  <dcterms:modified xsi:type="dcterms:W3CDTF">2017-05-23T14:05:15Z</dcterms:modified>
</cp:coreProperties>
</file>